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8" r:id="rId2"/>
    <p:sldId id="407" r:id="rId3"/>
    <p:sldId id="491" r:id="rId4"/>
    <p:sldId id="497" r:id="rId5"/>
    <p:sldId id="520" r:id="rId6"/>
    <p:sldId id="521" r:id="rId7"/>
    <p:sldId id="518" r:id="rId8"/>
    <p:sldId id="539" r:id="rId9"/>
    <p:sldId id="522" r:id="rId10"/>
    <p:sldId id="523" r:id="rId11"/>
    <p:sldId id="535" r:id="rId12"/>
    <p:sldId id="537" r:id="rId13"/>
    <p:sldId id="556" r:id="rId14"/>
    <p:sldId id="538" r:id="rId15"/>
    <p:sldId id="558" r:id="rId16"/>
    <p:sldId id="547" r:id="rId17"/>
    <p:sldId id="557" r:id="rId18"/>
    <p:sldId id="545" r:id="rId19"/>
    <p:sldId id="540" r:id="rId20"/>
    <p:sldId id="544" r:id="rId21"/>
    <p:sldId id="546" r:id="rId22"/>
    <p:sldId id="542" r:id="rId23"/>
    <p:sldId id="543" r:id="rId24"/>
    <p:sldId id="559" r:id="rId25"/>
    <p:sldId id="525" r:id="rId26"/>
    <p:sldId id="549" r:id="rId27"/>
    <p:sldId id="527" r:id="rId28"/>
    <p:sldId id="548" r:id="rId29"/>
    <p:sldId id="517" r:id="rId30"/>
    <p:sldId id="528" r:id="rId31"/>
    <p:sldId id="530" r:id="rId32"/>
    <p:sldId id="532" r:id="rId33"/>
    <p:sldId id="529" r:id="rId34"/>
    <p:sldId id="550" r:id="rId35"/>
    <p:sldId id="552" r:id="rId36"/>
    <p:sldId id="551" r:id="rId37"/>
    <p:sldId id="555" r:id="rId38"/>
    <p:sldId id="553" r:id="rId39"/>
    <p:sldId id="554" r:id="rId40"/>
    <p:sldId id="533" r:id="rId41"/>
    <p:sldId id="526" r:id="rId42"/>
    <p:sldId id="534" r:id="rId43"/>
    <p:sldId id="25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3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33583-28CE-4D9A-B8A9-95984EEF2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3FB855-2E5F-4DD0-9964-202A1A783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53A47-F31A-4DC0-9805-A3E42B093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5047-81D1-4E9D-A96F-A16BC6631525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A4182-FFF6-4A9F-8F31-0AC16484F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69126-4E6C-4B41-A78D-56F39848E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D7C4-2172-4491-AFBD-D2C575AB02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97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AEAE-4149-44FC-8986-30BA6E959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AC8A1B-211D-4A01-8595-39A6F2DC6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FB67-01ED-46C8-BB42-A2AFA339D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5047-81D1-4E9D-A96F-A16BC6631525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AB90E-6F2B-4487-BDBB-1C96ED98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5E00A-394E-4EBB-B482-3AC29174B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D7C4-2172-4491-AFBD-D2C575AB02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96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2C016E-D3FD-443F-A366-5FFB255B26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BA4B94-70FF-461B-B88C-C5FEFAD57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DFA83-0E18-47FC-95AF-1AE73273F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5047-81D1-4E9D-A96F-A16BC6631525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DEE80-99BA-4D36-87FA-6CC0762E7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05EFD-548C-4E4D-9597-7F9D91FA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D7C4-2172-4491-AFBD-D2C575AB02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30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ED5CF-CE14-4751-A3F6-C1B215522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3717-220E-4EC2-AA54-0C61649B3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B7B3A-3D0D-41B8-B9BB-C68003859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5047-81D1-4E9D-A96F-A16BC6631525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1695B-556C-44D8-AA94-5D9111497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C852B-EEEC-4373-9F80-85F507FF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D7C4-2172-4491-AFBD-D2C575AB02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69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8892C-A8F8-440E-A83C-8EBCF2D4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921AF-7169-4491-8BA4-E7A1C7DB2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B360E-82AD-428F-961E-FC00D08A2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5047-81D1-4E9D-A96F-A16BC6631525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10B1F-CCF3-4847-8101-99124D34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EB6E5-BC95-48BA-8B4E-CAB3048E6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D7C4-2172-4491-AFBD-D2C575AB02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96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F8590-1DBA-4D57-8ECE-D10764C83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2ABFA-F168-4D1D-BF6F-0CC3E1FA0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14005-8BD6-4D92-9255-7BE583BED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ED7C5-8001-444F-9116-53DB2FFA3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5047-81D1-4E9D-A96F-A16BC6631525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C99E9-93BD-4E88-9C93-D581DEB66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C8663-39D5-40D5-AD84-A1048B57E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D7C4-2172-4491-AFBD-D2C575AB02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45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8AF07-73D6-4569-BB4E-36FE8AE4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7E20C-4418-4C7F-814A-01C1CD29E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96AF9A-DECC-4C57-9DCF-A82A11072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AE73A6-1C16-4220-877C-C925E2F38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43D661-ABB4-4573-9B9E-D55BB051B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C3C74C-2234-4F21-BF3B-1A4060BB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5047-81D1-4E9D-A96F-A16BC6631525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3394D-6B08-4B4E-8A84-1F381E385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AC1F4E-1EF1-461B-9E1E-82388D077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D7C4-2172-4491-AFBD-D2C575AB02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68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46DA7-BBD7-4C4E-B06B-B33E4CB27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E1B22D-CA1F-4071-8871-8CAC94B96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5047-81D1-4E9D-A96F-A16BC6631525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D0B12-044A-4FAE-B41C-13DA6F82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FBFC3-0A75-4898-8667-21B00568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D7C4-2172-4491-AFBD-D2C575AB02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10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62B08-85CB-4823-88BC-FD492C96A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5047-81D1-4E9D-A96F-A16BC6631525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5E9BFA-EE96-46D9-B942-F772122B5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2ECC2-215A-4FFD-AE72-A9065623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D7C4-2172-4491-AFBD-D2C575AB02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90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46BA-72EC-4D86-981C-B1B53D95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D3E8C-0204-478C-A76D-716AAE0D5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A7164-94CD-4ED2-A7D9-495840D17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3AAD9-45E6-4AB5-ADFD-CD0F5522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5047-81D1-4E9D-A96F-A16BC6631525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EBA3F-73CD-4BA3-B03A-02484F88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5A466-7E53-4E7A-AEE2-139C3884C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D7C4-2172-4491-AFBD-D2C575AB02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30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99766-360C-472F-B306-7666EE7C4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FED7B3-03D3-4CCC-B270-C51F092B85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B4FE78-659D-4D28-9FBC-CF50FD88E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C6CEA-F95A-4A33-B4DC-61D6DC488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5047-81D1-4E9D-A96F-A16BC6631525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F9343-50F3-48FE-9B35-3DADF75E4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2026B-E058-4A66-9B91-DA703E7C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D7C4-2172-4491-AFBD-D2C575AB02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45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9EB783-D5DB-4490-B5D3-95634C914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390A1-4817-40D8-AF68-9BBE5B8FC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76FE6-F0FE-4204-99C6-8A5B5B575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85047-81D1-4E9D-A96F-A16BC6631525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AA158-B843-4BFC-90F6-C6092C569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2EC4D-FAA1-4A4C-BEC0-0D0F55BD5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FD7C4-2172-4491-AFBD-D2C575AB02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44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8D691-1458-438E-A188-88A5143F27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/>
              <a:t>202</a:t>
            </a:r>
            <a:r>
              <a:rPr lang="en-US" altLang="zh-CN" sz="3600"/>
              <a:t>1</a:t>
            </a:r>
            <a:r>
              <a:rPr lang="en-GB" sz="3600"/>
              <a:t>.</a:t>
            </a:r>
            <a:r>
              <a:rPr lang="en-US" altLang="zh-CN" sz="3600"/>
              <a:t>07</a:t>
            </a:r>
            <a:r>
              <a:rPr lang="en-GB" sz="3600"/>
              <a:t>.</a:t>
            </a:r>
            <a:r>
              <a:rPr lang="en-US" sz="3600"/>
              <a:t>08</a:t>
            </a: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383289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400" kern="1400" spc="-50" dirty="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马太福</a:t>
            </a:r>
            <a:r>
              <a:rPr lang="zh-CN" altLang="en-US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音</a:t>
            </a:r>
            <a:r>
              <a:rPr lang="en-US" altLang="zh-CN" sz="24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24</a:t>
            </a:r>
            <a:r>
              <a:rPr lang="en-US" altLang="zh-CN" sz="24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:36  </a:t>
            </a:r>
            <a:r>
              <a:rPr lang="en-GB" altLang="zh-CN" sz="2400" kern="1400" spc="-50" dirty="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Matt</a:t>
            </a:r>
            <a:r>
              <a:rPr lang="en-GB" altLang="zh-CN" sz="2400" kern="1400" spc="-50" dirty="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hew</a:t>
            </a:r>
            <a:r>
              <a:rPr lang="en-GB" altLang="zh-CN" sz="2400" kern="1400" spc="-50" dirty="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GB" altLang="zh-CN" sz="2400" kern="1400" spc="-50" dirty="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24</a:t>
            </a:r>
            <a:r>
              <a:rPr lang="en-GB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36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876300"/>
            <a:ext cx="10951581" cy="5777145"/>
          </a:xfrm>
        </p:spPr>
        <p:txBody>
          <a:bodyPr>
            <a:normAutofit/>
          </a:bodyPr>
          <a:lstStyle/>
          <a:p>
            <a:pPr marL="0" indent="0">
              <a:lnSpc>
                <a:spcPts val="5000"/>
              </a:lnSpc>
              <a:spcAft>
                <a:spcPts val="800"/>
              </a:spcAft>
              <a:buNone/>
            </a:pPr>
            <a:r>
              <a:rPr lang="zh-CN">
                <a:effectLst/>
                <a:ea typeface="SimSun" panose="02010600030101010101" pitchFamily="2" charset="-122"/>
                <a:cs typeface="Arial" panose="020B0604020202020204" pitchFamily="34" charset="0"/>
              </a:rPr>
              <a:t>至于那一天和时间，没有人知道，连天使也不知道，人子也不知道，唯独父知道。</a:t>
            </a:r>
            <a:endParaRPr lang="en-GB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616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5401"/>
            <a:ext cx="9144000" cy="1772539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altLang="zh-CN" sz="3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10.11 </a:t>
            </a:r>
            <a:r>
              <a:rPr lang="zh-CN" altLang="en-US" sz="3000">
                <a:latin typeface="SimSun" panose="02010600030101010101" pitchFamily="2" charset="-122"/>
                <a:ea typeface="SimSun" panose="02010600030101010101" pitchFamily="2" charset="-122"/>
              </a:rPr>
              <a:t>“你必须再讲一番预言，要指万民万国。”</a:t>
            </a:r>
            <a:endParaRPr lang="en-GB" sz="30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43902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8"/>
            <a:ext cx="10515600" cy="499706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启示录  </a:t>
            </a:r>
            <a:r>
              <a:rPr lang="en-US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9:13-21  Revelation 9:13-21</a:t>
            </a:r>
            <a:endParaRPr lang="en-GB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626529"/>
            <a:ext cx="11133667" cy="5621871"/>
          </a:xfrm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spcAft>
                <a:spcPts val="800"/>
              </a:spcAft>
              <a:buNone/>
            </a:pPr>
            <a:r>
              <a:rPr lang="en-US" sz="2400" baseline="30000"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9 </a:t>
            </a:r>
            <a:r>
              <a:rPr lang="zh-CN" sz="24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我就走到天使面前，请他把</a:t>
            </a:r>
            <a:r>
              <a:rPr lang="zh-CN" sz="2400">
                <a:solidFill>
                  <a:srgbClr val="C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小书卷</a:t>
            </a:r>
            <a:r>
              <a:rPr lang="zh-CN" sz="24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给我，他说：拿去，将它吃了，它会令你肚腹变苦，而口里却甘甜如蜜。</a:t>
            </a:r>
            <a:r>
              <a:rPr lang="en-US" sz="2400" baseline="30000"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10 </a:t>
            </a:r>
            <a:r>
              <a:rPr lang="zh-CN" sz="24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于是，我从天使手中接过小书卷，吃了，</a:t>
            </a:r>
            <a:r>
              <a:rPr lang="zh-CN" sz="2400">
                <a:solidFill>
                  <a:srgbClr val="C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在口里果然甘甜如蜜，吞下去，肚子苦涩。</a:t>
            </a:r>
            <a:r>
              <a:rPr lang="en-US" sz="2400" baseline="30000"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11 </a:t>
            </a:r>
            <a:r>
              <a:rPr lang="zh-CN" sz="24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他们又对我说：</a:t>
            </a:r>
            <a:r>
              <a:rPr lang="zh-CN" sz="2400">
                <a:solidFill>
                  <a:srgbClr val="C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你必须再讲一番预言</a:t>
            </a:r>
            <a:r>
              <a:rPr lang="zh-CN" sz="24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，要指万民万国，万语万王。</a:t>
            </a:r>
            <a:endParaRPr lang="zh-CN" altLang="en-US" sz="2400">
              <a:effectLst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180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5401"/>
            <a:ext cx="9144000" cy="3640584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zh-CN" altLang="en-US" sz="3200">
                <a:latin typeface="SimSun" panose="02010600030101010101" pitchFamily="2" charset="-122"/>
                <a:ea typeface="SimSun" panose="02010600030101010101" pitchFamily="2" charset="-122"/>
              </a:rPr>
              <a:t>“把末后的事情提前说”的内容</a:t>
            </a:r>
            <a:br>
              <a:rPr lang="en-GB" altLang="zh-CN" sz="3200">
                <a:latin typeface="SimSun" panose="02010600030101010101" pitchFamily="2" charset="-122"/>
                <a:ea typeface="SimSun" panose="02010600030101010101" pitchFamily="2" charset="-122"/>
              </a:rPr>
            </a:br>
            <a:br>
              <a:rPr lang="en-GB" altLang="zh-CN" sz="32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把</a:t>
            </a:r>
            <a:r>
              <a:rPr lang="zh-CN" altLang="en-US" sz="24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耶稣将近降临才发生的事提前述说。</a:t>
            </a:r>
            <a:br>
              <a:rPr lang="en-GB" altLang="zh-CN" sz="24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24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在启示录中，通常在</a:t>
            </a:r>
            <a:r>
              <a:rPr lang="zh-CN" altLang="en-US" sz="2400" kern="1400" spc="30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第</a:t>
            </a:r>
            <a:r>
              <a:rPr lang="en-US" altLang="zh-CN" sz="2400" kern="1400" spc="30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2400" kern="1400" spc="30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或第</a:t>
            </a:r>
            <a:r>
              <a:rPr lang="en-US" altLang="zh-CN" sz="2400" kern="1400" spc="30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sz="2400" kern="1400" spc="30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位</a:t>
            </a:r>
            <a:r>
              <a:rPr lang="zh-CN" altLang="en-US" sz="24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置出现。</a:t>
            </a:r>
            <a:br>
              <a:rPr lang="en-GB" altLang="zh-CN" sz="2800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br>
              <a:rPr lang="en-GB" altLang="zh-CN" sz="32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CN" sz="3200">
                <a:ea typeface="SimSun" panose="02010600030101010101" pitchFamily="2" charset="-122"/>
              </a:rPr>
              <a:t>proleptic content</a:t>
            </a:r>
            <a:endParaRPr lang="en-GB" sz="32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68989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7109"/>
            <a:ext cx="9144000" cy="4452359"/>
          </a:xfrm>
        </p:spPr>
        <p:txBody>
          <a:bodyPr>
            <a:normAutofit fontScale="90000"/>
          </a:bodyPr>
          <a:lstStyle/>
          <a:p>
            <a:pPr algn="l">
              <a:lnSpc>
                <a:spcPts val="5000"/>
              </a:lnSpc>
            </a:pPr>
            <a:r>
              <a:rPr lang="zh-CN" sz="3100" b="1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“末后的事情提前讲”的插曲内容——用意何在？</a:t>
            </a:r>
            <a:br>
              <a:rPr lang="en-GB" sz="1800" b="1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</a:br>
            <a:br>
              <a:rPr lang="en-US" altLang="zh-CN" sz="28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27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6.12-17  	</a:t>
            </a:r>
            <a:r>
              <a:rPr lang="zh-CN" altLang="en-US" sz="2700">
                <a:latin typeface="SimSun" panose="02010600030101010101" pitchFamily="2" charset="-122"/>
                <a:ea typeface="SimSun" panose="02010600030101010101" pitchFamily="2" charset="-122"/>
              </a:rPr>
              <a:t>审判的日子必定到来</a:t>
            </a:r>
            <a:r>
              <a:rPr lang="en-US" altLang="zh-CN" sz="2700">
                <a:latin typeface="SimSun" panose="02010600030101010101" pitchFamily="2" charset="-122"/>
                <a:ea typeface="SimSun" panose="02010600030101010101" pitchFamily="2" charset="-122"/>
              </a:rPr>
              <a:t>——</a:t>
            </a:r>
            <a:r>
              <a:rPr lang="zh-CN" altLang="en-US" sz="2700">
                <a:latin typeface="SimSun" panose="02010600030101010101" pitchFamily="2" charset="-122"/>
                <a:ea typeface="SimSun" panose="02010600030101010101" pitchFamily="2" charset="-122"/>
              </a:rPr>
              <a:t>鼓励坚忍</a:t>
            </a:r>
            <a:br>
              <a:rPr lang="en-GB" altLang="zh-CN" sz="27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CN" sz="2700">
                <a:latin typeface="SimSun" panose="02010600030101010101" pitchFamily="2" charset="-122"/>
                <a:ea typeface="SimSun" panose="02010600030101010101" pitchFamily="2" charset="-122"/>
              </a:rPr>
              <a:t>7.9-17	</a:t>
            </a:r>
            <a:r>
              <a:rPr lang="zh-CN" altLang="en-US" sz="2700">
                <a:latin typeface="SimSun" panose="02010600030101010101" pitchFamily="2" charset="-122"/>
                <a:ea typeface="SimSun" panose="02010600030101010101" pitchFamily="2" charset="-122"/>
              </a:rPr>
              <a:t>圣徒的眼泪由天父来搽干</a:t>
            </a:r>
            <a:r>
              <a:rPr lang="en-US" altLang="zh-CN" sz="2700">
                <a:latin typeface="SimSun" panose="02010600030101010101" pitchFamily="2" charset="-122"/>
                <a:ea typeface="SimSun" panose="02010600030101010101" pitchFamily="2" charset="-122"/>
              </a:rPr>
              <a:t>——</a:t>
            </a:r>
            <a:r>
              <a:rPr lang="zh-CN" altLang="en-US" sz="2700">
                <a:latin typeface="SimSun" panose="02010600030101010101" pitchFamily="2" charset="-122"/>
                <a:ea typeface="SimSun" panose="02010600030101010101" pitchFamily="2" charset="-122"/>
              </a:rPr>
              <a:t>安慰在磨难中的人</a:t>
            </a:r>
            <a:br>
              <a:rPr lang="en-GB" altLang="zh-CN" sz="27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CN" sz="2700">
                <a:latin typeface="SimSun" panose="02010600030101010101" pitchFamily="2" charset="-122"/>
                <a:ea typeface="SimSun" panose="02010600030101010101" pitchFamily="2" charset="-122"/>
              </a:rPr>
              <a:t>11.1-14	</a:t>
            </a:r>
            <a:r>
              <a:rPr lang="zh-CN" altLang="en-US" sz="2700">
                <a:latin typeface="SimSun" panose="02010600030101010101" pitchFamily="2" charset="-122"/>
                <a:ea typeface="SimSun" panose="02010600030101010101" pitchFamily="2" charset="-122"/>
              </a:rPr>
              <a:t>测量圣所及祭坛，二位见证人的结局</a:t>
            </a:r>
            <a:r>
              <a:rPr lang="en-US" altLang="zh-CN" sz="2700">
                <a:latin typeface="SimSun" panose="02010600030101010101" pitchFamily="2" charset="-122"/>
                <a:ea typeface="SimSun" panose="02010600030101010101" pitchFamily="2" charset="-122"/>
              </a:rPr>
              <a:t>——</a:t>
            </a:r>
            <a:r>
              <a:rPr lang="zh-CN" altLang="en-US" sz="2700">
                <a:latin typeface="SimSun" panose="02010600030101010101" pitchFamily="2" charset="-122"/>
                <a:ea typeface="SimSun" panose="02010600030101010101" pitchFamily="2" charset="-122"/>
              </a:rPr>
              <a:t>鼓励忠心</a:t>
            </a:r>
            <a:br>
              <a:rPr lang="en-GB" altLang="zh-CN" sz="27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CN" sz="2700">
                <a:latin typeface="SimSun" panose="02010600030101010101" pitchFamily="2" charset="-122"/>
                <a:ea typeface="SimSun" panose="02010600030101010101" pitchFamily="2" charset="-122"/>
              </a:rPr>
              <a:t>11.15-18	</a:t>
            </a:r>
            <a:r>
              <a:rPr lang="zh-CN" altLang="en-US" sz="2700">
                <a:latin typeface="SimSun" panose="02010600030101010101" pitchFamily="2" charset="-122"/>
                <a:ea typeface="SimSun" panose="02010600030101010101" pitchFamily="2" charset="-122"/>
              </a:rPr>
              <a:t>天国降临，神赏赐圣徒</a:t>
            </a:r>
            <a:r>
              <a:rPr lang="en-US" altLang="zh-CN" sz="2700">
                <a:latin typeface="SimSun" panose="02010600030101010101" pitchFamily="2" charset="-122"/>
                <a:ea typeface="SimSun" panose="02010600030101010101" pitchFamily="2" charset="-122"/>
              </a:rPr>
              <a:t>——</a:t>
            </a:r>
            <a:r>
              <a:rPr lang="zh-CN" altLang="en-US" sz="2700">
                <a:latin typeface="SimSun" panose="02010600030101010101" pitchFamily="2" charset="-122"/>
                <a:ea typeface="SimSun" panose="02010600030101010101" pitchFamily="2" charset="-122"/>
              </a:rPr>
              <a:t>鼓励忠心</a:t>
            </a:r>
            <a:br>
              <a:rPr lang="en-GB" altLang="zh-CN" sz="27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CN" sz="2700">
                <a:latin typeface="SimSun" panose="02010600030101010101" pitchFamily="2" charset="-122"/>
                <a:ea typeface="SimSun" panose="02010600030101010101" pitchFamily="2" charset="-122"/>
              </a:rPr>
              <a:t>14.17-20	</a:t>
            </a:r>
            <a:r>
              <a:rPr lang="zh-CN" altLang="en-US" sz="2700">
                <a:latin typeface="SimSun" panose="02010600030101010101" pitchFamily="2" charset="-122"/>
                <a:ea typeface="SimSun" panose="02010600030101010101" pitchFamily="2" charset="-122"/>
              </a:rPr>
              <a:t>执行审判了</a:t>
            </a:r>
            <a:r>
              <a:rPr lang="en-US" altLang="zh-CN" sz="2700">
                <a:latin typeface="SimSun" panose="02010600030101010101" pitchFamily="2" charset="-122"/>
                <a:ea typeface="SimSun" panose="02010600030101010101" pitchFamily="2" charset="-122"/>
              </a:rPr>
              <a:t>——</a:t>
            </a:r>
            <a:endParaRPr lang="en-GB" sz="2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9865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350" y="1047752"/>
            <a:ext cx="10458450" cy="4333874"/>
          </a:xfrm>
        </p:spPr>
        <p:txBody>
          <a:bodyPr>
            <a:normAutofit/>
          </a:bodyPr>
          <a:lstStyle/>
          <a:p>
            <a:pPr>
              <a:lnSpc>
                <a:spcPts val="5500"/>
              </a:lnSpc>
            </a:pPr>
            <a:r>
              <a:rPr lang="en-US" altLang="zh-CN" sz="28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11.1</a:t>
            </a:r>
            <a:b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2800">
                <a:latin typeface="SimSun" panose="02010600030101010101" pitchFamily="2" charset="-122"/>
                <a:ea typeface="SimSun" panose="02010600030101010101" pitchFamily="2" charset="-122"/>
              </a:rPr>
              <a:t>“用芦苇杆，把神的圣所及祭坛并那里敬拜的人丈量。</a:t>
            </a:r>
            <a:b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2800">
                <a:latin typeface="SimSun" panose="02010600030101010101" pitchFamily="2" charset="-122"/>
                <a:ea typeface="SimSun" panose="02010600030101010101" pitchFamily="2" charset="-122"/>
              </a:rPr>
              <a:t>但圣所外的庭院不必量，因为已交给外族</a:t>
            </a:r>
            <a: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  <a:t>……</a:t>
            </a:r>
            <a:r>
              <a:rPr lang="zh-CN" altLang="en-US" sz="2800">
                <a:latin typeface="SimSun" panose="02010600030101010101" pitchFamily="2" charset="-122"/>
                <a:ea typeface="SimSun" panose="02010600030101010101" pitchFamily="2" charset="-122"/>
              </a:rPr>
              <a:t>”</a:t>
            </a:r>
            <a:b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</a:br>
            <a:b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</a:br>
            <a:br>
              <a:rPr lang="en-GB" altLang="zh-CN" sz="3200">
                <a:latin typeface="SimSun" panose="02010600030101010101" pitchFamily="2" charset="-122"/>
                <a:ea typeface="SimSun" panose="02010600030101010101" pitchFamily="2" charset="-122"/>
              </a:rPr>
            </a:br>
            <a:endParaRPr lang="en-GB" sz="32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08504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1749"/>
            <a:ext cx="9144000" cy="3280789"/>
          </a:xfrm>
        </p:spPr>
        <p:txBody>
          <a:bodyPr>
            <a:normAutofit fontScale="90000"/>
          </a:bodyPr>
          <a:lstStyle/>
          <a:p>
            <a:pPr algn="l">
              <a:lnSpc>
                <a:spcPts val="5000"/>
              </a:lnSpc>
            </a:pPr>
            <a:r>
              <a:rPr lang="zh-CN" altLang="en-US" sz="3600" b="1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遇看不明白的，应依循什么步骤解密</a:t>
            </a:r>
            <a:r>
              <a:rPr lang="zh-CN" sz="3600" b="1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？</a:t>
            </a:r>
            <a:br>
              <a:rPr lang="en-GB" altLang="zh-CN" sz="3100" b="1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</a:br>
            <a:br>
              <a:rPr lang="en-GB" sz="1800" b="1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31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en-US" sz="31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先从上下文找线索</a:t>
            </a:r>
            <a:br>
              <a:rPr lang="en-GB" altLang="zh-CN" sz="31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CN" sz="3100">
                <a:latin typeface="SimSun" panose="02010600030101010101" pitchFamily="2" charset="-122"/>
                <a:ea typeface="SimSun" panose="02010600030101010101" pitchFamily="2" charset="-122"/>
              </a:rPr>
              <a:t>2. </a:t>
            </a:r>
            <a:r>
              <a:rPr lang="zh-CN" altLang="en-US" sz="3100">
                <a:latin typeface="SimSun" panose="02010600030101010101" pitchFamily="2" charset="-122"/>
                <a:ea typeface="SimSun" panose="02010600030101010101" pitchFamily="2" charset="-122"/>
              </a:rPr>
              <a:t>用“串珠”圣经，追查有没有旧约圣经典故</a:t>
            </a:r>
            <a:br>
              <a:rPr lang="en-GB" altLang="zh-CN" sz="31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CN" sz="3100">
                <a:latin typeface="SimSun" panose="02010600030101010101" pitchFamily="2" charset="-122"/>
                <a:ea typeface="SimSun" panose="02010600030101010101" pitchFamily="2" charset="-122"/>
              </a:rPr>
              <a:t>3. </a:t>
            </a:r>
            <a:r>
              <a:rPr lang="zh-CN" altLang="en-US" sz="3100">
                <a:latin typeface="SimSun" panose="02010600030101010101" pitchFamily="2" charset="-122"/>
                <a:ea typeface="SimSun" panose="02010600030101010101" pitchFamily="2" charset="-122"/>
              </a:rPr>
              <a:t>细看典故出处，领悟意思是什么，套入经文进行解密。</a:t>
            </a:r>
            <a:endParaRPr lang="en-GB" sz="2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71506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2DC4B4-907E-4CFC-9E2F-64E1F8DFE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0699" y="1314451"/>
            <a:ext cx="7953375" cy="47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10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A9CDFE-2B53-4227-8E42-714E7E2B5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5" y="752475"/>
            <a:ext cx="6915149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53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730DA2-CBE4-40B3-B08B-9B83FE834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"/>
            <a:ext cx="12192000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2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64030"/>
            <a:ext cx="9144000" cy="4260445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zh-CN" altLang="en-US" sz="2000" kern="1400" spc="-5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启示录纵</a:t>
            </a:r>
            <a:r>
              <a:rPr lang="zh-CN" altLang="en-US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览（</a:t>
            </a:r>
            <a:r>
              <a:rPr lang="en-GB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en-US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 启 </a:t>
            </a:r>
            <a:r>
              <a:rPr lang="en-GB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10-11</a:t>
            </a:r>
            <a:r>
              <a:rPr lang="zh-CN" altLang="en-US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章</a:t>
            </a:r>
            <a:br>
              <a:rPr lang="en-GB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</a:br>
            <a:br>
              <a:rPr lang="en-GB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zh-CN" sz="36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小书卷、二见证人</a:t>
            </a:r>
            <a:br>
              <a:rPr lang="en-GB" altLang="zh-CN" sz="31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br>
              <a:rPr lang="en-GB" altLang="zh-CN" sz="31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GB" altLang="zh-CN" sz="3600">
                <a:ea typeface="SimSun" panose="02010600030101010101" pitchFamily="2" charset="-122"/>
              </a:rPr>
              <a:t>The Little Scroll,</a:t>
            </a:r>
            <a:r>
              <a:rPr lang="en-GB" altLang="zh-CN" sz="3600" i="1">
                <a:ea typeface="SimSun" panose="02010600030101010101" pitchFamily="2" charset="-122"/>
              </a:rPr>
              <a:t> </a:t>
            </a:r>
            <a:r>
              <a:rPr lang="en-GB" altLang="zh-CN" sz="3600">
                <a:ea typeface="SimSun" panose="02010600030101010101" pitchFamily="2" charset="-122"/>
              </a:rPr>
              <a:t>the 2 Witnesses.</a:t>
            </a:r>
            <a:r>
              <a:rPr lang="en-US" altLang="zh-CN" sz="3600">
                <a:ea typeface="SimSun" panose="02010600030101010101" pitchFamily="2" charset="-122"/>
              </a:rPr>
              <a:t> </a:t>
            </a:r>
            <a:br>
              <a:rPr lang="en-US" altLang="zh-CN" sz="3100">
                <a:ea typeface="SimSun" panose="02010600030101010101" pitchFamily="2" charset="-122"/>
              </a:rPr>
            </a:br>
            <a:r>
              <a:rPr lang="en-GB" altLang="zh-CN" sz="3100">
                <a:ea typeface="SimSun" panose="02010600030101010101" pitchFamily="2" charset="-122"/>
              </a:rPr>
              <a:t> </a:t>
            </a:r>
            <a:r>
              <a:rPr lang="en-GB" altLang="zh-CN" sz="3600">
                <a:ea typeface="SimSun" panose="02010600030101010101" pitchFamily="2" charset="-122"/>
              </a:rPr>
              <a:t> </a:t>
            </a:r>
            <a:r>
              <a:rPr lang="en-GB" altLang="zh-CN" sz="2200" kern="1400" spc="-50" dirty="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GB" altLang="zh-CN" sz="2200" kern="1400" spc="-50" dirty="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he Revelation book </a:t>
            </a:r>
            <a:r>
              <a:rPr lang="en-GB" altLang="zh-CN" sz="22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survey (</a:t>
            </a:r>
            <a:r>
              <a:rPr lang="en-US" altLang="zh-CN" sz="22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GB" altLang="zh-CN" sz="22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     chapters </a:t>
            </a:r>
            <a:r>
              <a:rPr lang="en-US" altLang="zh-CN" sz="22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GB" altLang="zh-CN" sz="22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altLang="zh-CN" sz="22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br>
              <a:rPr lang="en-GB" altLang="zh-CN" sz="3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en-GB" sz="32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44733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C6E2E8-9D4F-4CA8-B791-B23F03AD2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880"/>
            <a:ext cx="12192000" cy="471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03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FBB7A1-3E61-417D-8877-95E20CCCD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5" y="380999"/>
            <a:ext cx="902970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45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E03F1C-2F08-4DD2-8716-8FDCBB056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01" y="0"/>
            <a:ext cx="110731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73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B6CA00-3DAE-499C-969D-B32FC13F3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5825"/>
            <a:ext cx="121920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47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350" y="1047752"/>
            <a:ext cx="10458450" cy="4333874"/>
          </a:xfrm>
        </p:spPr>
        <p:txBody>
          <a:bodyPr>
            <a:normAutofit/>
          </a:bodyPr>
          <a:lstStyle/>
          <a:p>
            <a:pPr>
              <a:lnSpc>
                <a:spcPts val="5500"/>
              </a:lnSpc>
            </a:pPr>
            <a:r>
              <a:rPr lang="en-US" altLang="zh-CN" sz="28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11.1</a:t>
            </a:r>
            <a:b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2800">
                <a:latin typeface="SimSun" panose="02010600030101010101" pitchFamily="2" charset="-122"/>
                <a:ea typeface="SimSun" panose="02010600030101010101" pitchFamily="2" charset="-122"/>
              </a:rPr>
              <a:t>“用芦苇杆，把神的圣所及祭坛并那里敬拜的人丈量。</a:t>
            </a:r>
            <a:b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2800">
                <a:latin typeface="SimSun" panose="02010600030101010101" pitchFamily="2" charset="-122"/>
                <a:ea typeface="SimSun" panose="02010600030101010101" pitchFamily="2" charset="-122"/>
              </a:rPr>
              <a:t>但圣所外的庭院不必量，因为已交给外族</a:t>
            </a:r>
            <a: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  <a:t>……</a:t>
            </a:r>
            <a:r>
              <a:rPr lang="zh-CN" altLang="en-US" sz="2800">
                <a:latin typeface="SimSun" panose="02010600030101010101" pitchFamily="2" charset="-122"/>
                <a:ea typeface="SimSun" panose="02010600030101010101" pitchFamily="2" charset="-122"/>
              </a:rPr>
              <a:t>”</a:t>
            </a:r>
            <a:b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</a:br>
            <a:b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</a:br>
            <a:br>
              <a:rPr lang="en-GB" altLang="zh-CN" sz="3200">
                <a:latin typeface="SimSun" panose="02010600030101010101" pitchFamily="2" charset="-122"/>
                <a:ea typeface="SimSun" panose="02010600030101010101" pitchFamily="2" charset="-122"/>
              </a:rPr>
            </a:br>
            <a:endParaRPr lang="en-GB" sz="32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27659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350" y="1047752"/>
            <a:ext cx="10458450" cy="4333874"/>
          </a:xfrm>
        </p:spPr>
        <p:txBody>
          <a:bodyPr>
            <a:normAutofit/>
          </a:bodyPr>
          <a:lstStyle/>
          <a:p>
            <a:pPr>
              <a:lnSpc>
                <a:spcPts val="5500"/>
              </a:lnSpc>
            </a:pPr>
            <a:r>
              <a:rPr lang="en-US" altLang="zh-CN" sz="28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11.1</a:t>
            </a:r>
            <a:b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2800">
                <a:latin typeface="SimSun" panose="02010600030101010101" pitchFamily="2" charset="-122"/>
                <a:ea typeface="SimSun" panose="02010600030101010101" pitchFamily="2" charset="-122"/>
              </a:rPr>
              <a:t>“用芦苇杆，把神的圣所及祭坛并那里敬拜的人丈量。</a:t>
            </a:r>
            <a:b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2800">
                <a:latin typeface="SimSun" panose="02010600030101010101" pitchFamily="2" charset="-122"/>
                <a:ea typeface="SimSun" panose="02010600030101010101" pitchFamily="2" charset="-122"/>
              </a:rPr>
              <a:t>但圣所外的庭院不必量，因为已交给外族</a:t>
            </a:r>
            <a: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  <a:t>……</a:t>
            </a:r>
            <a:r>
              <a:rPr lang="zh-CN" altLang="en-US" sz="2800">
                <a:latin typeface="SimSun" panose="02010600030101010101" pitchFamily="2" charset="-122"/>
                <a:ea typeface="SimSun" panose="02010600030101010101" pitchFamily="2" charset="-122"/>
              </a:rPr>
              <a:t>”</a:t>
            </a:r>
            <a:b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</a:br>
            <a:b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2800">
                <a:latin typeface="SimSun" panose="02010600030101010101" pitchFamily="2" charset="-122"/>
                <a:ea typeface="SimSun" panose="02010600030101010101" pitchFamily="2" charset="-122"/>
              </a:rPr>
              <a:t>清理基督教会内的罪孽，重建、修缮神的教会</a:t>
            </a:r>
            <a:br>
              <a:rPr lang="en-GB" altLang="zh-CN" sz="3200">
                <a:latin typeface="SimSun" panose="02010600030101010101" pitchFamily="2" charset="-122"/>
                <a:ea typeface="SimSun" panose="02010600030101010101" pitchFamily="2" charset="-122"/>
              </a:rPr>
            </a:br>
            <a:endParaRPr lang="en-GB" sz="32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96213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哥林多前书</a:t>
            </a:r>
            <a:r>
              <a:rPr lang="en-US" altLang="zh-CN" sz="24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3</a:t>
            </a:r>
            <a:r>
              <a:rPr lang="en-US" altLang="zh-CN" sz="24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:16-17  </a:t>
            </a:r>
            <a:r>
              <a:rPr lang="en-US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1Co</a:t>
            </a:r>
            <a:r>
              <a:rPr lang="en-GB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rinthians</a:t>
            </a:r>
            <a:r>
              <a:rPr lang="en-GB" altLang="zh-CN" sz="24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GB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1</a:t>
            </a:r>
            <a:r>
              <a:rPr lang="en-US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6-17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876300"/>
            <a:ext cx="10951581" cy="5777145"/>
          </a:xfrm>
        </p:spPr>
        <p:txBody>
          <a:bodyPr>
            <a:normAutofit/>
          </a:bodyPr>
          <a:lstStyle/>
          <a:p>
            <a:pPr marL="0" indent="0">
              <a:lnSpc>
                <a:spcPts val="5000"/>
              </a:lnSpc>
              <a:spcAft>
                <a:spcPts val="800"/>
              </a:spcAft>
              <a:buNone/>
            </a:pPr>
            <a:r>
              <a:rPr lang="en-US" baseline="30000"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16 </a:t>
            </a:r>
            <a:r>
              <a:rPr lang="zh-CN">
                <a:effectLst/>
                <a:ea typeface="SimSun" panose="02010600030101010101" pitchFamily="2" charset="-122"/>
                <a:cs typeface="Arial" panose="020B0604020202020204" pitchFamily="34" charset="0"/>
              </a:rPr>
              <a:t>莫非你们不知道，你们就是神的</a:t>
            </a:r>
            <a:r>
              <a:rPr lang="zh-CN">
                <a:solidFill>
                  <a:srgbClr val="C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圣所</a:t>
            </a:r>
            <a:r>
              <a:rPr lang="zh-CN">
                <a:effectLst/>
                <a:ea typeface="SimSun" panose="02010600030101010101" pitchFamily="2" charset="-122"/>
                <a:cs typeface="Arial" panose="020B0604020202020204" pitchFamily="34" charset="0"/>
              </a:rPr>
              <a:t>，神的灵住在你们里面？</a:t>
            </a:r>
            <a:r>
              <a:rPr lang="en-US" baseline="30000"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17 </a:t>
            </a:r>
            <a:r>
              <a:rPr lang="zh-CN">
                <a:effectLst/>
                <a:ea typeface="SimSun" panose="02010600030101010101" pitchFamily="2" charset="-122"/>
                <a:cs typeface="Arial" panose="020B0604020202020204" pitchFamily="34" charset="0"/>
              </a:rPr>
              <a:t>谁若是拆毁神的圣所，神必毁了他。因为神的</a:t>
            </a:r>
            <a:r>
              <a:rPr lang="zh-CN">
                <a:solidFill>
                  <a:srgbClr val="C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圣所</a:t>
            </a:r>
            <a:r>
              <a:rPr lang="zh-CN">
                <a:effectLst/>
                <a:ea typeface="SimSun" panose="02010600030101010101" pitchFamily="2" charset="-122"/>
                <a:cs typeface="Arial" panose="020B0604020202020204" pitchFamily="34" charset="0"/>
              </a:rPr>
              <a:t>是神圣的，而你们就是那</a:t>
            </a:r>
            <a:r>
              <a:rPr lang="zh-CN">
                <a:solidFill>
                  <a:srgbClr val="C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圣所</a:t>
            </a:r>
            <a:r>
              <a:rPr lang="zh-CN">
                <a:effectLst/>
                <a:ea typeface="SimSun" panose="02010600030101010101" pitchFamily="2" charset="-122"/>
                <a:cs typeface="Arial" panose="020B0604020202020204" pitchFamily="34" charset="0"/>
              </a:rPr>
              <a:t>。</a:t>
            </a:r>
            <a:endParaRPr lang="en-GB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1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以弗所书</a:t>
            </a:r>
            <a:r>
              <a:rPr lang="en-US" altLang="zh-CN" sz="24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2</a:t>
            </a:r>
            <a:r>
              <a:rPr lang="en-US" altLang="zh-CN" sz="24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:18-22  </a:t>
            </a:r>
            <a:r>
              <a:rPr lang="en-GB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Ephesians</a:t>
            </a:r>
            <a:r>
              <a:rPr lang="en-GB" altLang="zh-CN" sz="24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GB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2: 18-22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876300"/>
            <a:ext cx="10951581" cy="5777145"/>
          </a:xfrm>
        </p:spPr>
        <p:txBody>
          <a:bodyPr>
            <a:normAutofit/>
          </a:bodyPr>
          <a:lstStyle/>
          <a:p>
            <a:pPr marL="0" indent="0">
              <a:lnSpc>
                <a:spcPts val="5000"/>
              </a:lnSpc>
              <a:spcAft>
                <a:spcPts val="800"/>
              </a:spcAft>
              <a:buNone/>
            </a:pPr>
            <a:r>
              <a:rPr lang="en-US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18 </a:t>
            </a:r>
            <a:r>
              <a:rPr lang="zh-CN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通过</a:t>
            </a:r>
            <a:r>
              <a:rPr lang="zh-CN" altLang="en-US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耶稣</a:t>
            </a:r>
            <a:r>
              <a:rPr lang="zh-CN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，靠</a:t>
            </a:r>
            <a:r>
              <a:rPr lang="en-US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“</a:t>
            </a:r>
            <a:r>
              <a:rPr lang="zh-CN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同一个灵</a:t>
            </a:r>
            <a:r>
              <a:rPr lang="en-US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”</a:t>
            </a:r>
            <a:r>
              <a:rPr lang="zh-CN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，我们双方终于可以进到父面前。</a:t>
            </a:r>
            <a:r>
              <a:rPr lang="en-US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19 </a:t>
            </a:r>
            <a:r>
              <a:rPr lang="zh-CN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所以你们再不是外人或客旅，而是与众圣徒同作国民，是神家里的人了。</a:t>
            </a:r>
            <a:r>
              <a:rPr lang="en-US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20 </a:t>
            </a:r>
            <a:r>
              <a:rPr lang="zh-CN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你们就是建造在使徒和先知的地基上，基督耶稣自己是基石。</a:t>
            </a:r>
            <a:r>
              <a:rPr lang="en-US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21 </a:t>
            </a:r>
            <a:r>
              <a:rPr lang="zh-CN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在他以内， 整个建筑紧紧连接，借着主，渐渐建成一座</a:t>
            </a:r>
            <a:r>
              <a:rPr lang="zh-CN">
                <a:solidFill>
                  <a:srgbClr val="C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圣所</a:t>
            </a:r>
            <a:r>
              <a:rPr lang="zh-CN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。</a:t>
            </a:r>
            <a:r>
              <a:rPr lang="en-US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22 </a:t>
            </a:r>
            <a:r>
              <a:rPr lang="zh-CN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在他以内，借着（圣）灵，你们一同被建成</a:t>
            </a:r>
            <a:r>
              <a:rPr lang="zh-CN">
                <a:solidFill>
                  <a:srgbClr val="C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神的居所</a:t>
            </a:r>
            <a:r>
              <a:rPr lang="zh-CN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。</a:t>
            </a:r>
            <a:endParaRPr lang="en-GB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855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撒迦利亚先知书</a:t>
            </a:r>
            <a:r>
              <a:rPr lang="en-US" altLang="zh-CN" sz="24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1</a:t>
            </a:r>
            <a:r>
              <a:rPr lang="en-US" altLang="zh-CN" sz="24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:16  </a:t>
            </a:r>
            <a:r>
              <a:rPr lang="en-GB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Zacharia</a:t>
            </a:r>
            <a:r>
              <a:rPr lang="en-GB" altLang="zh-CN" sz="24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GB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1: 1</a:t>
            </a:r>
            <a:r>
              <a:rPr lang="en-US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876300"/>
            <a:ext cx="10951581" cy="5777145"/>
          </a:xfrm>
        </p:spPr>
        <p:txBody>
          <a:bodyPr>
            <a:normAutofit/>
          </a:bodyPr>
          <a:lstStyle/>
          <a:p>
            <a:pPr marL="0" indent="0">
              <a:lnSpc>
                <a:spcPts val="5000"/>
              </a:lnSpc>
              <a:spcAft>
                <a:spcPts val="800"/>
              </a:spcAft>
              <a:buNone/>
            </a:pPr>
            <a:r>
              <a:rPr lang="zh-CN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因此雅伟这样说：我要怀着怜悯的心回到耶路撒冷，</a:t>
            </a:r>
            <a:r>
              <a:rPr lang="zh-CN">
                <a:solidFill>
                  <a:srgbClr val="C00000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我的殿</a:t>
            </a:r>
            <a:r>
              <a:rPr lang="zh-CN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必在城中</a:t>
            </a:r>
            <a:r>
              <a:rPr lang="zh-CN">
                <a:solidFill>
                  <a:srgbClr val="C00000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重建</a:t>
            </a:r>
            <a:r>
              <a:rPr lang="zh-CN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——这是万军之雅伟的宣告。</a:t>
            </a:r>
            <a:r>
              <a:rPr lang="zh-CN">
                <a:solidFill>
                  <a:srgbClr val="C00000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绳子</a:t>
            </a:r>
            <a:r>
              <a:rPr lang="zh-CN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必拉在耶路撒冷之上。</a:t>
            </a:r>
            <a:endParaRPr lang="en-GB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832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以西结先知书</a:t>
            </a:r>
            <a:r>
              <a:rPr lang="en-US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40</a:t>
            </a:r>
            <a:r>
              <a:rPr lang="en-US" altLang="zh-CN" sz="20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:2-5 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Ezekiel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40: </a:t>
            </a:r>
            <a:r>
              <a:rPr lang="en-US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000" kern="1400" spc="-50">
                <a:ea typeface="SimSun" panose="02010600030101010101" pitchFamily="2" charset="-122"/>
                <a:cs typeface="Times New Roman" panose="02020603050405020304" pitchFamily="18" charset="0"/>
              </a:rPr>
              <a:t>-5</a:t>
            </a: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725386"/>
            <a:ext cx="10951581" cy="5928059"/>
          </a:xfrm>
        </p:spPr>
        <p:txBody>
          <a:bodyPr>
            <a:normAutofit/>
          </a:bodyPr>
          <a:lstStyle/>
          <a:p>
            <a:pPr marL="0" indent="0">
              <a:lnSpc>
                <a:spcPts val="5000"/>
              </a:lnSpc>
              <a:spcAft>
                <a:spcPts val="800"/>
              </a:spcAft>
              <a:buNone/>
            </a:pPr>
            <a:r>
              <a:rPr lang="en-US" sz="2400" baseline="3000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2 </a:t>
            </a:r>
            <a:r>
              <a:rPr lang="zh-CN" sz="240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在神的异象中，他带我到以色列地，把我安置在一座很高的山上；在山上的南面，有好像是一座城的建筑物。 </a:t>
            </a:r>
            <a:r>
              <a:rPr lang="en-US" sz="2400" baseline="3000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3 </a:t>
            </a:r>
            <a:r>
              <a:rPr lang="zh-CN" sz="240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他把我带到那里，我见有一个人，他看来像铜，手里拿着麻</a:t>
            </a:r>
            <a:r>
              <a:rPr lang="zh-CN" sz="2400">
                <a:solidFill>
                  <a:srgbClr val="C00000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绳</a:t>
            </a:r>
            <a:r>
              <a:rPr lang="zh-CN" sz="240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和</a:t>
            </a:r>
            <a:r>
              <a:rPr lang="zh-CN" sz="2400">
                <a:solidFill>
                  <a:srgbClr val="C00000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测量竿</a:t>
            </a:r>
            <a:r>
              <a:rPr lang="zh-CN" sz="240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，站在门口。 </a:t>
            </a:r>
            <a:r>
              <a:rPr lang="en-US" sz="2400" baseline="3000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4 </a:t>
            </a:r>
            <a:r>
              <a:rPr lang="zh-CN" sz="240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那人对我说：人子啊！我所要指示你的，你都要用眼看，用耳听，并要放在心上，因为我带你到这里来，为的是要指示你；你所看见的，你都要告诉以色列家。</a:t>
            </a:r>
            <a:r>
              <a:rPr lang="en-US" sz="2400" baseline="3000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5 </a:t>
            </a:r>
            <a:r>
              <a:rPr lang="zh-CN" sz="240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我见殿四围有墙，那人手里的</a:t>
            </a:r>
            <a:r>
              <a:rPr lang="zh-CN" sz="2400">
                <a:solidFill>
                  <a:srgbClr val="C00000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测量竿</a:t>
            </a:r>
            <a:r>
              <a:rPr lang="zh-CN" sz="240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长三公尺。他量了那建筑物，墙厚三公尺、高三公尺。</a:t>
            </a:r>
            <a:endParaRPr lang="en-GB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298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74C05F-28C4-469F-A4DC-43702D896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49" y="419450"/>
            <a:ext cx="9848675" cy="606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42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利未记</a:t>
            </a:r>
            <a:r>
              <a:rPr lang="en-US" altLang="zh-CN" sz="24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16</a:t>
            </a:r>
            <a:r>
              <a:rPr lang="en-US" altLang="zh-CN" sz="24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:16</a:t>
            </a:r>
            <a:r>
              <a:rPr lang="zh-CN" altLang="en-US" sz="24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33  </a:t>
            </a:r>
            <a:r>
              <a:rPr lang="en-GB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Leviticus</a:t>
            </a:r>
            <a:r>
              <a:rPr lang="en-GB" altLang="zh-CN" sz="24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GB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16: 1</a:t>
            </a:r>
            <a:r>
              <a:rPr lang="en-US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6, 33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876300"/>
            <a:ext cx="10951581" cy="5777145"/>
          </a:xfrm>
        </p:spPr>
        <p:txBody>
          <a:bodyPr>
            <a:normAutofit/>
          </a:bodyPr>
          <a:lstStyle/>
          <a:p>
            <a:pPr marL="0" indent="0">
              <a:lnSpc>
                <a:spcPts val="5000"/>
              </a:lnSpc>
              <a:spcAft>
                <a:spcPts val="800"/>
              </a:spcAft>
              <a:buNone/>
            </a:pPr>
            <a:r>
              <a:rPr lang="en-US" altLang="zh-CN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16</a:t>
            </a:r>
            <a:r>
              <a:rPr lang="en-US" altLang="zh-CN"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zh-CN"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他要为圣所赎罪，</a:t>
            </a:r>
            <a:r>
              <a:rPr lang="zh-CN">
                <a:solidFill>
                  <a:srgbClr val="C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使圣所脱离</a:t>
            </a:r>
            <a:r>
              <a:rPr lang="zh-CN"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以色列人的</a:t>
            </a:r>
            <a:r>
              <a:rPr lang="zh-CN">
                <a:solidFill>
                  <a:srgbClr val="C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不洁和</a:t>
            </a:r>
            <a:r>
              <a:rPr lang="zh-CN"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他们的</a:t>
            </a:r>
            <a:r>
              <a:rPr lang="zh-CN">
                <a:solidFill>
                  <a:srgbClr val="C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过犯</a:t>
            </a:r>
            <a:r>
              <a:rPr lang="zh-CN"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，就是他们的一切罪孽。然后他又要为会幕同样的赎罪。因为会幕和他们在一起，在他们的不洁中间。</a:t>
            </a:r>
            <a:endParaRPr lang="en-GB" altLang="zh-CN">
              <a:effectLst/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0" indent="0">
              <a:lnSpc>
                <a:spcPts val="5000"/>
              </a:lnSpc>
              <a:spcAft>
                <a:spcPts val="800"/>
              </a:spcAft>
              <a:buNone/>
            </a:pPr>
            <a:r>
              <a:rPr lang="en-US" altLang="zh-CN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33</a:t>
            </a:r>
            <a:r>
              <a:rPr lang="en-US" altLang="zh-CN"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zh-CN"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他要为</a:t>
            </a:r>
            <a:r>
              <a:rPr lang="zh-CN">
                <a:solidFill>
                  <a:srgbClr val="C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至圣所</a:t>
            </a:r>
            <a:r>
              <a:rPr lang="zh-CN"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赎罪，又为会幕和</a:t>
            </a:r>
            <a:r>
              <a:rPr lang="zh-CN">
                <a:solidFill>
                  <a:srgbClr val="C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祭坛</a:t>
            </a:r>
            <a:r>
              <a:rPr lang="zh-CN"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赎罪，以及为</a:t>
            </a:r>
            <a:r>
              <a:rPr lang="zh-CN">
                <a:solidFill>
                  <a:srgbClr val="C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祭司们</a:t>
            </a:r>
            <a:r>
              <a:rPr lang="zh-CN"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和全体</a:t>
            </a:r>
            <a:r>
              <a:rPr lang="zh-CN">
                <a:solidFill>
                  <a:srgbClr val="C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会众</a:t>
            </a:r>
            <a:r>
              <a:rPr lang="zh-CN"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赎罪。</a:t>
            </a:r>
            <a:endParaRPr lang="en-GB">
              <a:effectLst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398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350" y="1295401"/>
            <a:ext cx="10458450" cy="2133599"/>
          </a:xfrm>
        </p:spPr>
        <p:txBody>
          <a:bodyPr>
            <a:normAutofit/>
          </a:bodyPr>
          <a:lstStyle/>
          <a:p>
            <a:pPr>
              <a:lnSpc>
                <a:spcPts val="5500"/>
              </a:lnSpc>
            </a:pPr>
            <a:r>
              <a:rPr lang="en-US" altLang="zh-CN" sz="32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11.3</a:t>
            </a:r>
            <a:br>
              <a:rPr lang="en-GB" altLang="zh-CN" sz="32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3200">
                <a:latin typeface="SimSun" panose="02010600030101010101" pitchFamily="2" charset="-122"/>
                <a:ea typeface="SimSun" panose="02010600030101010101" pitchFamily="2" charset="-122"/>
              </a:rPr>
              <a:t>“穿上丧服来做先知，代神发言一千二百六十日。”</a:t>
            </a:r>
            <a:endParaRPr lang="en-GB" sz="32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31999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49" y="1181101"/>
            <a:ext cx="10944225" cy="2093727"/>
          </a:xfrm>
        </p:spPr>
        <p:txBody>
          <a:bodyPr>
            <a:normAutofit/>
          </a:bodyPr>
          <a:lstStyle/>
          <a:p>
            <a:pPr>
              <a:lnSpc>
                <a:spcPts val="5500"/>
              </a:lnSpc>
            </a:pPr>
            <a:r>
              <a:rPr lang="en-US" altLang="zh-CN" sz="32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11.4</a:t>
            </a:r>
            <a:br>
              <a:rPr lang="en-US" altLang="zh-CN" sz="32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3200">
                <a:latin typeface="SimSun" panose="02010600030101010101" pitchFamily="2" charset="-122"/>
                <a:ea typeface="SimSun" panose="02010600030101010101" pitchFamily="2" charset="-122"/>
              </a:rPr>
              <a:t>“主面前的两株橄榄树，一对灯台。”</a:t>
            </a:r>
            <a:endParaRPr lang="en-GB" sz="32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57095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撒迦利亚先知书  </a:t>
            </a:r>
            <a:r>
              <a:rPr lang="en-US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0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:1-14  </a:t>
            </a:r>
            <a:r>
              <a:rPr lang="en-US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Zacharia 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4: 1</a:t>
            </a:r>
            <a:r>
              <a:rPr lang="en-US" altLang="zh-CN" sz="2000" kern="1400" spc="-50">
                <a:ea typeface="SimSun" panose="02010600030101010101" pitchFamily="2" charset="-122"/>
                <a:cs typeface="Times New Roman" panose="02020603050405020304" pitchFamily="18" charset="0"/>
              </a:rPr>
              <a:t>-14</a:t>
            </a:r>
            <a:endParaRPr lang="en-GB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449161"/>
            <a:ext cx="10951581" cy="5928059"/>
          </a:xfrm>
        </p:spPr>
        <p:txBody>
          <a:bodyPr>
            <a:noAutofit/>
          </a:bodyPr>
          <a:lstStyle/>
          <a:p>
            <a:pPr marL="0" indent="0">
              <a:lnSpc>
                <a:spcPts val="3500"/>
              </a:lnSpc>
              <a:spcAft>
                <a:spcPts val="800"/>
              </a:spcAft>
              <a:buNone/>
            </a:pPr>
            <a:r>
              <a:rPr lang="en-US" sz="2200" baseline="30000">
                <a:effectLst/>
                <a:latin typeface="SimSun" panose="02010600030101010101" pitchFamily="2" charset="-122"/>
                <a:cs typeface="Calibri" panose="020F0502020204030204" pitchFamily="34" charset="0"/>
              </a:rPr>
              <a:t>1</a:t>
            </a:r>
            <a:r>
              <a:rPr lang="zh-CN" sz="220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那与我说话的天使回来唤醒我，我好像人在睡眠中被人唤醒一样。 </a:t>
            </a:r>
            <a:r>
              <a:rPr lang="en-US" sz="2200" baseline="30000">
                <a:effectLst/>
                <a:latin typeface="SimSun" panose="02010600030101010101" pitchFamily="2" charset="-122"/>
                <a:cs typeface="Calibri" panose="020F0502020204030204" pitchFamily="34" charset="0"/>
              </a:rPr>
              <a:t>2</a:t>
            </a:r>
            <a:r>
              <a:rPr lang="zh-CN" sz="220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他对我说：你看见了什么？我答：我看见一个金</a:t>
            </a:r>
            <a:r>
              <a:rPr lang="zh-CN" sz="2200">
                <a:solidFill>
                  <a:srgbClr val="C00000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灯台</a:t>
            </a:r>
            <a:r>
              <a:rPr lang="zh-CN" sz="220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，整个是金的，顶上有一个盆子，并有七盏灯；顶上的灯有七个灯嘴。 </a:t>
            </a:r>
            <a:r>
              <a:rPr lang="en-US" sz="2200" baseline="30000">
                <a:effectLst/>
                <a:latin typeface="SimSun" panose="02010600030101010101" pitchFamily="2" charset="-122"/>
                <a:cs typeface="Calibri" panose="020F0502020204030204" pitchFamily="34" charset="0"/>
              </a:rPr>
              <a:t>3</a:t>
            </a:r>
            <a:r>
              <a:rPr lang="zh-CN" sz="220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盆子旁边有</a:t>
            </a:r>
            <a:r>
              <a:rPr lang="zh-CN" sz="2200">
                <a:solidFill>
                  <a:srgbClr val="C00000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两棵橄榄树</a:t>
            </a:r>
            <a:r>
              <a:rPr lang="zh-CN" sz="220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，一棵在右边，一棵在左边。 </a:t>
            </a:r>
            <a:r>
              <a:rPr lang="en-US" sz="2200" baseline="30000">
                <a:effectLst/>
                <a:latin typeface="SimSun" panose="02010600030101010101" pitchFamily="2" charset="-122"/>
                <a:cs typeface="Calibri" panose="020F0502020204030204" pitchFamily="34" charset="0"/>
              </a:rPr>
              <a:t>4</a:t>
            </a:r>
            <a:r>
              <a:rPr lang="zh-CN" sz="220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我问那与我说话的天使说：我主啊，这些是什么？</a:t>
            </a:r>
            <a:r>
              <a:rPr lang="en-US" sz="2200" baseline="30000">
                <a:effectLst/>
                <a:latin typeface="SimSun" panose="02010600030101010101" pitchFamily="2" charset="-122"/>
                <a:cs typeface="Calibri" panose="020F0502020204030204" pitchFamily="34" charset="0"/>
              </a:rPr>
              <a:t>5</a:t>
            </a:r>
            <a:r>
              <a:rPr lang="zh-CN" sz="220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那与我说话的天使回答我说：你不知道这些是什么意思吗？我说：我主啊，我不知道。</a:t>
            </a:r>
            <a:r>
              <a:rPr lang="en-US" sz="2200" baseline="30000">
                <a:effectLst/>
                <a:latin typeface="SimSun" panose="02010600030101010101" pitchFamily="2" charset="-122"/>
                <a:cs typeface="Calibri" panose="020F0502020204030204" pitchFamily="34" charset="0"/>
              </a:rPr>
              <a:t>6</a:t>
            </a:r>
            <a:r>
              <a:rPr lang="zh-CN" sz="220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他对我说：这是雅伟对所罗巴伯所说的话：“</a:t>
            </a:r>
            <a:r>
              <a:rPr lang="zh-CN" sz="2200">
                <a:solidFill>
                  <a:srgbClr val="C00000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不是倚靠权势，不是倚靠能力，而是倚靠我的灵</a:t>
            </a:r>
            <a:r>
              <a:rPr lang="zh-CN" sz="220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。”这是万军之雅伟说的。大山啊！你算得什么？你在所罗巴伯面前必夷为平地！他必安放那块平顶的石头，必有欢呼的声音说：愿恩惠、恩惠归与这殿。 </a:t>
            </a:r>
            <a:r>
              <a:rPr lang="en-US" sz="2200" baseline="30000">
                <a:effectLst/>
                <a:latin typeface="SimSun" panose="02010600030101010101" pitchFamily="2" charset="-122"/>
                <a:cs typeface="Calibri" panose="020F0502020204030204" pitchFamily="34" charset="0"/>
              </a:rPr>
              <a:t>8</a:t>
            </a:r>
            <a:r>
              <a:rPr lang="zh-CN" sz="220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雅伟的话又临到我说：所罗巴伯的手</a:t>
            </a:r>
            <a:r>
              <a:rPr lang="zh-CN" sz="2200">
                <a:solidFill>
                  <a:srgbClr val="C00000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奠立了这殿的根基</a:t>
            </a:r>
            <a:r>
              <a:rPr lang="zh-CN" sz="220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，他的手也</a:t>
            </a:r>
            <a:r>
              <a:rPr lang="zh-CN" sz="2200">
                <a:solidFill>
                  <a:srgbClr val="C00000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必完成这工</a:t>
            </a:r>
            <a:r>
              <a:rPr lang="zh-CN" sz="220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；这样，你就知道万军之雅伟差遣了我到你们这里来。</a:t>
            </a:r>
            <a:r>
              <a:rPr lang="en-US" sz="2200" baseline="30000">
                <a:effectLst/>
                <a:latin typeface="SimSun" panose="02010600030101010101" pitchFamily="2" charset="-122"/>
                <a:cs typeface="Calibri" panose="020F0502020204030204" pitchFamily="34" charset="0"/>
              </a:rPr>
              <a:t>10</a:t>
            </a:r>
            <a:r>
              <a:rPr lang="zh-CN" sz="220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谁藐视这日子，以为所作的是小事呢？他们看见所罗巴伯手里拿着测锤，就必欢喜。是雅伟的这七眼，遍察全地。</a:t>
            </a:r>
            <a:r>
              <a:rPr lang="en-US" sz="2200" baseline="30000">
                <a:effectLst/>
                <a:latin typeface="SimSun" panose="02010600030101010101" pitchFamily="2" charset="-122"/>
                <a:cs typeface="Calibri" panose="020F0502020204030204" pitchFamily="34" charset="0"/>
              </a:rPr>
              <a:t>11</a:t>
            </a:r>
            <a:r>
              <a:rPr lang="zh-CN" sz="220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我又再问那天使：在这灯台左右的两棵橄榄树是什么意思？ </a:t>
            </a:r>
            <a:r>
              <a:rPr lang="en-US" sz="2200" baseline="30000">
                <a:effectLst/>
                <a:latin typeface="SimSun" panose="02010600030101010101" pitchFamily="2" charset="-122"/>
                <a:cs typeface="Calibri" panose="020F0502020204030204" pitchFamily="34" charset="0"/>
              </a:rPr>
              <a:t>12</a:t>
            </a:r>
            <a:r>
              <a:rPr lang="zh-CN" sz="220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我又问他：在两根流出金色油的金管子旁边的两根橄榄树枝，究竟是什么意思？</a:t>
            </a:r>
            <a:r>
              <a:rPr lang="en-US" sz="2200" baseline="30000">
                <a:effectLst/>
                <a:latin typeface="SimSun" panose="02010600030101010101" pitchFamily="2" charset="-122"/>
                <a:cs typeface="Calibri" panose="020F0502020204030204" pitchFamily="34" charset="0"/>
              </a:rPr>
              <a:t>13</a:t>
            </a:r>
            <a:r>
              <a:rPr lang="zh-CN" sz="220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他回答我：你不知道这些是什么意思吗？我说：我主啊，我不知道。</a:t>
            </a:r>
            <a:r>
              <a:rPr lang="en-US" sz="2200" baseline="30000">
                <a:effectLst/>
                <a:latin typeface="SimSun" panose="02010600030101010101" pitchFamily="2" charset="-122"/>
                <a:cs typeface="Calibri" panose="020F0502020204030204" pitchFamily="34" charset="0"/>
              </a:rPr>
              <a:t>14</a:t>
            </a:r>
            <a:r>
              <a:rPr lang="zh-CN" sz="220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他说：</a:t>
            </a:r>
            <a:r>
              <a:rPr lang="zh-CN" sz="2200">
                <a:solidFill>
                  <a:srgbClr val="C00000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这是两位受膏者，是</a:t>
            </a:r>
            <a:r>
              <a:rPr lang="zh-CN" altLang="en-US" sz="2200">
                <a:solidFill>
                  <a:srgbClr val="C00000"/>
                </a:solidFill>
                <a:ea typeface="SimSun" panose="02010600030101010101" pitchFamily="2" charset="-122"/>
                <a:cs typeface="SimSun" panose="02010600030101010101" pitchFamily="2" charset="-122"/>
              </a:rPr>
              <a:t>服侍</a:t>
            </a:r>
            <a:r>
              <a:rPr lang="zh-CN" sz="2200">
                <a:solidFill>
                  <a:srgbClr val="C00000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全地之主的</a:t>
            </a:r>
            <a:r>
              <a:rPr lang="zh-CN" sz="2200"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。</a:t>
            </a:r>
            <a:endParaRPr lang="en-GB" sz="220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01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列王记下</a:t>
            </a:r>
            <a:r>
              <a:rPr lang="en-US" altLang="zh-CN" sz="24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1</a:t>
            </a:r>
            <a:r>
              <a:rPr lang="en-US" altLang="zh-CN" sz="24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:10  </a:t>
            </a:r>
            <a:r>
              <a:rPr lang="en-US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 Kings</a:t>
            </a:r>
            <a:r>
              <a:rPr lang="en-GB" altLang="zh-CN" sz="24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GB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725386"/>
            <a:ext cx="10951581" cy="5928059"/>
          </a:xfrm>
        </p:spPr>
        <p:txBody>
          <a:bodyPr>
            <a:normAutofit/>
          </a:bodyPr>
          <a:lstStyle/>
          <a:p>
            <a:pPr marL="0" indent="0">
              <a:lnSpc>
                <a:spcPts val="5000"/>
              </a:lnSpc>
              <a:spcAft>
                <a:spcPts val="800"/>
              </a:spcAft>
              <a:buNone/>
            </a:pPr>
            <a:r>
              <a:rPr lang="en-US" altLang="zh-CN" b="0" i="0" u="none" strike="noStrike" baseline="30000">
                <a:latin typeface="SimSun" panose="02010600030101010101" pitchFamily="2" charset="-122"/>
                <a:ea typeface="SimSun" panose="02010600030101010101" pitchFamily="2" charset="-122"/>
              </a:rPr>
              <a:t>10 </a:t>
            </a:r>
            <a:r>
              <a:rPr lang="zh-CN" altLang="en-US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以利亚</a:t>
            </a:r>
            <a:r>
              <a:rPr lang="zh-CN" altLang="en-US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回答五十夫长说：如果我是神人，愿火从天降下，把你和你的五十名手下吞灭。于是有</a:t>
            </a:r>
            <a:r>
              <a:rPr lang="zh-CN" altLang="en-US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火</a:t>
            </a:r>
            <a:r>
              <a:rPr lang="zh-CN" altLang="en-US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从天降下，</a:t>
            </a:r>
            <a:r>
              <a:rPr lang="zh-CN" altLang="en-US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吞灭</a:t>
            </a:r>
            <a:r>
              <a:rPr lang="zh-CN" altLang="en-US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了五十夫长和他的五十名手下。 </a:t>
            </a:r>
            <a:endParaRPr lang="en-GB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21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列王记上</a:t>
            </a:r>
            <a:r>
              <a:rPr lang="en-US" altLang="zh-CN" sz="24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17</a:t>
            </a:r>
            <a:r>
              <a:rPr lang="en-US" altLang="zh-CN" sz="24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:1  </a:t>
            </a:r>
            <a:r>
              <a:rPr lang="en-US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 Kings</a:t>
            </a:r>
            <a:r>
              <a:rPr lang="en-GB" altLang="zh-CN" sz="24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17</a:t>
            </a:r>
            <a:r>
              <a:rPr lang="en-GB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725386"/>
            <a:ext cx="10951581" cy="5928059"/>
          </a:xfrm>
        </p:spPr>
        <p:txBody>
          <a:bodyPr>
            <a:normAutofit/>
          </a:bodyPr>
          <a:lstStyle/>
          <a:p>
            <a:pPr marL="0" indent="0">
              <a:lnSpc>
                <a:spcPts val="5000"/>
              </a:lnSpc>
              <a:spcAft>
                <a:spcPts val="800"/>
              </a:spcAft>
              <a:buNone/>
            </a:pPr>
            <a:r>
              <a:rPr lang="en-US" altLang="zh-CN" b="0" i="0" u="none" strike="noStrike" baseline="30000">
                <a:latin typeface="SimSun" panose="02010600030101010101" pitchFamily="2" charset="-122"/>
                <a:ea typeface="SimSun" panose="02010600030101010101" pitchFamily="2" charset="-122"/>
              </a:rPr>
              <a:t>1 </a:t>
            </a:r>
            <a:r>
              <a:rPr lang="zh-CN" altLang="en-US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提斯比人</a:t>
            </a:r>
            <a:r>
              <a:rPr lang="zh-CN" altLang="en-US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以利亚</a:t>
            </a:r>
            <a:r>
              <a:rPr lang="zh-CN" altLang="en-US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，就是从基列的提斯比来的</a:t>
            </a:r>
            <a:r>
              <a:rPr lang="zh-CN" altLang="en-US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先知</a:t>
            </a:r>
            <a:r>
              <a:rPr lang="zh-CN" altLang="en-US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，对亚哈说：我指着我所事奉永活的</a:t>
            </a:r>
            <a:r>
              <a:rPr lang="zh-CN" altLang="en-US">
                <a:latin typeface="SimSun" panose="02010600030101010101" pitchFamily="2" charset="-122"/>
                <a:ea typeface="SimSun" panose="02010600030101010101" pitchFamily="2" charset="-122"/>
              </a:rPr>
              <a:t>雅伟</a:t>
            </a:r>
            <a:r>
              <a:rPr lang="zh-CN" altLang="en-US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以色列的神起誓，这几年若是</a:t>
            </a:r>
            <a:r>
              <a:rPr lang="zh-CN" altLang="en-US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没有我的命令</a:t>
            </a:r>
            <a:r>
              <a:rPr lang="zh-CN" altLang="en-US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CN" altLang="en-US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天必不降露，也不下雨</a:t>
            </a:r>
            <a:r>
              <a:rPr lang="zh-CN" altLang="en-US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GB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068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出埃及记</a:t>
            </a:r>
            <a:r>
              <a:rPr lang="en-US" altLang="zh-CN" sz="24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7</a:t>
            </a:r>
            <a:r>
              <a:rPr lang="en-US" altLang="zh-CN" sz="24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:17-20  </a:t>
            </a:r>
            <a:r>
              <a:rPr lang="en-GB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Exodus</a:t>
            </a:r>
            <a:r>
              <a:rPr lang="en-GB" altLang="zh-CN" sz="24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GB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7: 17-20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725386"/>
            <a:ext cx="10951581" cy="5928059"/>
          </a:xfrm>
        </p:spPr>
        <p:txBody>
          <a:bodyPr>
            <a:normAutofit/>
          </a:bodyPr>
          <a:lstStyle/>
          <a:p>
            <a:pPr marL="0" indent="0">
              <a:lnSpc>
                <a:spcPts val="5000"/>
              </a:lnSpc>
              <a:spcAft>
                <a:spcPts val="800"/>
              </a:spcAft>
              <a:buNone/>
            </a:pP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17</a:t>
            </a:r>
            <a:r>
              <a:rPr 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雅伟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这样说：看哪，我要用我手里的杖击打河中的水，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水就必变成血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；因此你就知道我是雅伟。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18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河中的鱼必死亡，河水也必发臭，埃及人就必厌恶喝这河里的水。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19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雅伟对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摩西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说：你要对亚伦说：拿你的手杖来，把你的手伸在埃及的众水之上，就是在他们的江、河、池和所有水塘之上，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使水都变成血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。因此，在埃及全地，连木器石器中都必有血。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20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摩西和亚伦就这样行了，就像雅伟所吩咐的；亚伦在法老面前和法老的臣仆面前举起手杖，击打河里的水，河里的水就都变了血。</a:t>
            </a:r>
            <a:endParaRPr lang="en-GB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618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49" y="1181101"/>
            <a:ext cx="10944225" cy="2093727"/>
          </a:xfrm>
        </p:spPr>
        <p:txBody>
          <a:bodyPr>
            <a:normAutofit/>
          </a:bodyPr>
          <a:lstStyle/>
          <a:p>
            <a:pPr>
              <a:lnSpc>
                <a:spcPts val="5500"/>
              </a:lnSpc>
            </a:pPr>
            <a:r>
              <a:rPr lang="en-US" altLang="zh-CN" sz="32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11.8</a:t>
            </a:r>
            <a:br>
              <a:rPr lang="en-US" altLang="zh-CN" sz="32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3200">
                <a:latin typeface="SimSun" panose="02010600030101010101" pitchFamily="2" charset="-122"/>
                <a:ea typeface="SimSun" panose="02010600030101010101" pitchFamily="2" charset="-122"/>
              </a:rPr>
              <a:t>“陈尸在那大城的街道。这城的名字叫所多玛”</a:t>
            </a:r>
            <a:endParaRPr lang="en-GB" sz="32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371565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2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以赛亚先知书</a:t>
            </a:r>
            <a:r>
              <a:rPr lang="en-US" altLang="zh-CN" sz="22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1</a:t>
            </a:r>
            <a:r>
              <a:rPr lang="en-US" altLang="zh-CN" sz="22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:1-2</a:t>
            </a:r>
            <a:r>
              <a:rPr lang="zh-CN" altLang="en-US" sz="22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2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10  </a:t>
            </a:r>
            <a:r>
              <a:rPr lang="en-GB" altLang="zh-CN" sz="22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Isaiah</a:t>
            </a:r>
            <a:r>
              <a:rPr lang="en-GB" altLang="zh-CN" sz="22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1</a:t>
            </a:r>
            <a:r>
              <a:rPr lang="en-GB" altLang="zh-CN" sz="22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1-2, 10</a:t>
            </a:r>
            <a:endParaRPr lang="en-GB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608423"/>
            <a:ext cx="10951581" cy="5928059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spcAft>
                <a:spcPts val="800"/>
              </a:spcAft>
              <a:buNone/>
            </a:pP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 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在乌西雅、约坦、亚哈斯和希西家作犹大王的时候，亚摩斯的儿子以赛亚看见异象，是关于犹大和</a:t>
            </a:r>
            <a:r>
              <a:rPr lang="zh-CN" altLang="en-US" sz="22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耶路撒冷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的： 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2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诸天哪！要听。大地啊！要留心听。因为雅伟说：我把孩子养育，使他们成长，他们却背叛了我。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3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牛认识主人，驴认识主人的槽；以色列却不认识我，我的子民不明白我。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4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嗐！犯罪的国，罪孽深重的子民，行恶的子孙，败坏的儿女！他们离弃了雅伟，藐视以色列的圣者，他们转离了他。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5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你们为什么屡次悖逆，还要受责打吗？你们整个头都受了伤，整个心都发昏了。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6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从脚掌到头顶，没有一处是完全的；尽是创伤、鞭痕和流血的伤口；没有挤干净伤口，没有包扎，也没有用膏油滋润。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7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你们的土地荒凉，你们的城镇被火烧毁，你们的田地，在你们面前给外族人侵吞； 被外族人倾覆之后，就荒凉了。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8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仅存的锡安居民，好像葡萄园中的草棚，瓜田里的茅屋，被围困的城镇。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9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若不是万军之雅伟给我们留下一些生还者，我们早已像</a:t>
            </a:r>
            <a:r>
              <a:rPr lang="zh-CN" altLang="en-US" sz="22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所多玛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sz="22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蛾摩拉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一样了。 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10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你们这些所多玛的官长啊！要听雅伟的话；你们这些</a:t>
            </a:r>
            <a:r>
              <a:rPr lang="zh-CN" altLang="en-US" sz="22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蛾摩拉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的人民啊！要侧耳听我们　神的教训。</a:t>
            </a:r>
            <a:endParaRPr lang="en-GB" sz="22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7910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49" y="1181101"/>
            <a:ext cx="10944225" cy="2093727"/>
          </a:xfrm>
        </p:spPr>
        <p:txBody>
          <a:bodyPr>
            <a:normAutofit/>
          </a:bodyPr>
          <a:lstStyle/>
          <a:p>
            <a:pPr>
              <a:lnSpc>
                <a:spcPts val="5500"/>
              </a:lnSpc>
            </a:pPr>
            <a:r>
              <a:rPr lang="en-US" altLang="zh-CN" sz="32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11.12</a:t>
            </a:r>
            <a:br>
              <a:rPr lang="en-US" altLang="zh-CN" sz="32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3200">
                <a:latin typeface="SimSun" panose="02010600030101010101" pitchFamily="2" charset="-122"/>
                <a:ea typeface="SimSun" panose="02010600030101010101" pitchFamily="2" charset="-122"/>
              </a:rPr>
              <a:t>“驾着云朵登天去了”</a:t>
            </a:r>
            <a:endParaRPr lang="en-GB" sz="32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3187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5401"/>
            <a:ext cx="9144000" cy="3211944"/>
          </a:xfrm>
        </p:spPr>
        <p:txBody>
          <a:bodyPr>
            <a:normAutofit fontScale="90000"/>
          </a:bodyPr>
          <a:lstStyle/>
          <a:p>
            <a:pPr>
              <a:lnSpc>
                <a:spcPts val="4500"/>
              </a:lnSpc>
            </a:pPr>
            <a:r>
              <a:rPr lang="zh-CN" altLang="en-US" sz="3600">
                <a:latin typeface="SimSun" panose="02010600030101010101" pitchFamily="2" charset="-122"/>
                <a:ea typeface="SimSun" panose="02010600030101010101" pitchFamily="2" charset="-122"/>
              </a:rPr>
              <a:t>叙述文    天启文体</a:t>
            </a:r>
            <a:br>
              <a:rPr lang="en-GB" altLang="zh-CN" sz="3200">
                <a:latin typeface="SimSun" panose="02010600030101010101" pitchFamily="2" charset="-122"/>
                <a:ea typeface="SimSun" panose="02010600030101010101" pitchFamily="2" charset="-122"/>
              </a:rPr>
            </a:br>
            <a:br>
              <a:rPr lang="en-GB" altLang="zh-CN" sz="32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2700">
                <a:latin typeface="SimSun" panose="02010600030101010101" pitchFamily="2" charset="-122"/>
                <a:ea typeface="SimSun" panose="02010600030101010101" pitchFamily="2" charset="-122"/>
              </a:rPr>
              <a:t>叙述文叙事直接了当。耶稣末世预言（太 </a:t>
            </a:r>
            <a:r>
              <a:rPr lang="en-US" altLang="zh-CN" sz="2700">
                <a:latin typeface="SimSun" panose="02010600030101010101" pitchFamily="2" charset="-122"/>
                <a:ea typeface="SimSun" panose="02010600030101010101" pitchFamily="2" charset="-122"/>
              </a:rPr>
              <a:t>24</a:t>
            </a:r>
            <a:r>
              <a:rPr lang="zh-CN" altLang="en-US" sz="2700">
                <a:latin typeface="SimSun" panose="02010600030101010101" pitchFamily="2" charset="-122"/>
                <a:ea typeface="SimSun" panose="02010600030101010101" pitchFamily="2" charset="-122"/>
              </a:rPr>
              <a:t>）属叙述文。</a:t>
            </a:r>
            <a:br>
              <a:rPr lang="en-GB" altLang="zh-CN" sz="2700">
                <a:latin typeface="SimSun" panose="02010600030101010101" pitchFamily="2" charset="-122"/>
                <a:ea typeface="SimSun" panose="02010600030101010101" pitchFamily="2" charset="-122"/>
              </a:rPr>
            </a:br>
            <a:br>
              <a:rPr lang="en-GB" altLang="zh-CN" sz="27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2700">
                <a:latin typeface="SimSun" panose="02010600030101010101" pitchFamily="2" charset="-122"/>
                <a:ea typeface="SimSun" panose="02010600030101010101" pitchFamily="2" charset="-122"/>
              </a:rPr>
              <a:t>天启文体描述事情经常采用古怪复杂象征符号及异象。象征性言语不得按字面义理解。启示录属天启文体。</a:t>
            </a:r>
            <a:endParaRPr lang="en-GB" sz="32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084730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马太福音</a:t>
            </a:r>
            <a:r>
              <a:rPr lang="en-US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24</a:t>
            </a:r>
            <a:r>
              <a:rPr lang="en-US" altLang="zh-CN" sz="20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:14  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Matt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hew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24: </a:t>
            </a:r>
            <a:r>
              <a:rPr lang="en-US" altLang="zh-CN" sz="2000" kern="1400" spc="-50">
                <a:ea typeface="SimSun" panose="02010600030101010101" pitchFamily="2" charset="-122"/>
                <a:cs typeface="Times New Roman" panose="02020603050405020304" pitchFamily="18" charset="0"/>
              </a:rPr>
              <a:t>14</a:t>
            </a:r>
            <a:endParaRPr lang="en-GB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725386"/>
            <a:ext cx="10951581" cy="5928059"/>
          </a:xfrm>
        </p:spPr>
        <p:txBody>
          <a:bodyPr>
            <a:normAutofit/>
          </a:bodyPr>
          <a:lstStyle/>
          <a:p>
            <a:pPr marL="0" indent="0">
              <a:lnSpc>
                <a:spcPts val="4000"/>
              </a:lnSpc>
              <a:spcAft>
                <a:spcPts val="800"/>
              </a:spcAft>
              <a:buNone/>
            </a:pP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   3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上得橄榄山，坐定，门徒前来悄悄问他：请告诉我们，什么时候会有这些事？你的到来</a:t>
            </a:r>
            <a:r>
              <a:rPr lang="en-GB" alt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sz="1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即降临</a:t>
            </a:r>
            <a:r>
              <a:rPr lang="en-GB" altLang="zh-CN" sz="1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和这世代的终结，会有什么样的预兆？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4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耶稣答：你们要小心，不要受人诱骗。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5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因为会有许多人来冒我的名，口称</a:t>
            </a:r>
            <a:r>
              <a:rPr lang="zh-CN" altLang="en-US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“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我是基督</a:t>
            </a:r>
            <a:r>
              <a:rPr lang="zh-CN" altLang="en-US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”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，且会骗倒许多人。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6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你们还会听到打仗和打仗的谣传，但是切勿惊惶，因为那是必定要发生的，结局还未到。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7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当族与族相争，国与国互斗，到处是饥荒和地震，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8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这一切，只是分娩之痛的开始。</a:t>
            </a:r>
            <a:endParaRPr lang="en-GB" sz="220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ts val="4000"/>
              </a:lnSpc>
              <a:spcAft>
                <a:spcPts val="800"/>
              </a:spcAft>
              <a:buNone/>
            </a:pP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  9</a:t>
            </a:r>
            <a:r>
              <a:rPr lang="en-GB" sz="2200" baseline="3000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那时，你们要被交出去受刑、处死，为了我的名，要被万族所仇视。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10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那时，许多人会跌倒，互相出卖，彼此结仇。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11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还有许多假先知起来，诱骗许多人。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12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而随着不法日益猖獗，人们的爱心就冷了。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13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但那坚忍到底的，终将得救。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14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而且，</a:t>
            </a:r>
            <a:r>
              <a:rPr lang="zh-CN" sz="2200">
                <a:solidFill>
                  <a:srgbClr val="C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这天国的福音要向天下宣告，向万族作证，之后，结局才会来到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。</a:t>
            </a:r>
            <a:endParaRPr lang="en-GB" sz="220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6643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 dirty="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马太福</a:t>
            </a:r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音</a:t>
            </a:r>
            <a:r>
              <a:rPr lang="en-US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24</a:t>
            </a:r>
            <a:r>
              <a:rPr lang="en-US" altLang="zh-CN" sz="20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:30-31  </a:t>
            </a:r>
            <a:r>
              <a:rPr lang="en-GB" altLang="zh-CN" sz="2000" kern="1400" spc="-50" dirty="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Matt</a:t>
            </a:r>
            <a:r>
              <a:rPr lang="en-GB" altLang="zh-CN" sz="2000" kern="1400" spc="-50" dirty="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hew</a:t>
            </a:r>
            <a:r>
              <a:rPr lang="en-GB" altLang="zh-CN" sz="2000" kern="1400" spc="-50" dirty="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GB" altLang="zh-CN" sz="2000" kern="1400" spc="-50" dirty="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24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30</a:t>
            </a:r>
            <a:r>
              <a:rPr lang="en-US" altLang="zh-CN" sz="2000" kern="1400" spc="-50">
                <a:ea typeface="SimSun" panose="02010600030101010101" pitchFamily="2" charset="-122"/>
                <a:cs typeface="Times New Roman" panose="02020603050405020304" pitchFamily="18" charset="0"/>
              </a:rPr>
              <a:t>-31</a:t>
            </a: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725386"/>
            <a:ext cx="10951581" cy="5928059"/>
          </a:xfrm>
        </p:spPr>
        <p:txBody>
          <a:bodyPr>
            <a:normAutofit/>
          </a:bodyPr>
          <a:lstStyle/>
          <a:p>
            <a:pPr marL="0" indent="0">
              <a:lnSpc>
                <a:spcPts val="4000"/>
              </a:lnSpc>
              <a:spcAft>
                <a:spcPts val="800"/>
              </a:spcAft>
              <a:buNone/>
            </a:pP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  29</a:t>
            </a:r>
            <a:r>
              <a:rPr lang="en-GB" sz="2200" baseline="3000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紧</a:t>
            </a:r>
            <a:r>
              <a:rPr lang="zh-CN" sz="2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接着，那一段灾难的日子过后，太阳昏暗，月亮无光，星星从天空坠下，诸天万象震动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！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30</a:t>
            </a:r>
            <a:r>
              <a:rPr lang="en-GB" sz="2200" baseline="3000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然后，天空就会显现人子的征兆，那时，世上万族都要捶胸痛哭，要望见人子带着能力与大荣耀，驾着云朵降临。</a:t>
            </a:r>
            <a:r>
              <a:rPr lang="en-US" sz="2200" baseline="300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31 </a:t>
            </a:r>
            <a:r>
              <a:rPr lang="zh-C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他将派出天使，吹响嘹亮的号音，从四方的风，从天的一边到另一边，招聚他拣选的</a:t>
            </a:r>
            <a:r>
              <a:rPr lang="zh-CN" sz="2200">
                <a:solidFill>
                  <a:srgbClr val="C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人。</a:t>
            </a:r>
            <a:endParaRPr lang="en-GB" altLang="zh-CN" sz="2200">
              <a:solidFill>
                <a:srgbClr val="C0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ts val="4000"/>
              </a:lnSpc>
              <a:spcAft>
                <a:spcPts val="800"/>
              </a:spcAft>
              <a:buNone/>
            </a:pPr>
            <a:r>
              <a:rPr lang="en-GB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  36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至于那一天和时间，没有人知道，连天使也不知道，人子也不知道，唯独父知道。</a:t>
            </a:r>
            <a:endParaRPr lang="en-GB" sz="220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ts val="4000"/>
              </a:lnSpc>
              <a:spcAft>
                <a:spcPts val="800"/>
              </a:spcAft>
              <a:buNone/>
            </a:pP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  37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诺亚当年怎样，人子的到来 </a:t>
            </a:r>
            <a:r>
              <a:rPr lang="zh-CN" sz="1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即降临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也是怎样。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38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大洪水之前的那一段日子，人们照旧吃喝嫁娶，直至诺亚进方舟那天，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39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仍然毫无警觉，终于洪水冲来，把他们捲走。人子到来时，也会这样。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40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那时，两个农夫一同种田，会一个接走，一个遗弃，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41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两个女人一起推磨，会一个带走，一个抛弃。</a:t>
            </a:r>
            <a:endParaRPr lang="en-GB" sz="220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ts val="4000"/>
              </a:lnSpc>
              <a:spcAft>
                <a:spcPts val="800"/>
              </a:spcAft>
              <a:buNone/>
            </a:pPr>
            <a:endParaRPr lang="en-GB" sz="22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6814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帖撒罗尼迦前书</a:t>
            </a:r>
            <a:r>
              <a:rPr lang="en-US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4</a:t>
            </a:r>
            <a:r>
              <a:rPr lang="en-US" altLang="zh-CN" sz="20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:16-17  </a:t>
            </a:r>
            <a:r>
              <a:rPr lang="en-US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 T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hessalonians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4: </a:t>
            </a:r>
            <a:r>
              <a:rPr lang="en-US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16-17</a:t>
            </a: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725386"/>
            <a:ext cx="10951581" cy="5928059"/>
          </a:xfrm>
        </p:spPr>
        <p:txBody>
          <a:bodyPr>
            <a:normAutofit/>
          </a:bodyPr>
          <a:lstStyle/>
          <a:p>
            <a:pPr marL="0" indent="0">
              <a:lnSpc>
                <a:spcPts val="5000"/>
              </a:lnSpc>
              <a:spcAft>
                <a:spcPts val="800"/>
              </a:spcAft>
              <a:buNone/>
            </a:pPr>
            <a:r>
              <a:rPr lang="en-US" sz="2400" baseline="30000"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16 </a:t>
            </a:r>
            <a:r>
              <a:rPr lang="zh-CN" sz="24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当天使长一声令下，神的号角吹响，</a:t>
            </a:r>
            <a:r>
              <a:rPr lang="zh-CN" sz="2400">
                <a:solidFill>
                  <a:srgbClr val="C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主就要亲自从天而降</a:t>
            </a:r>
            <a:r>
              <a:rPr lang="zh-CN" sz="24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，但凡死于基督以内的人，必率先复活。</a:t>
            </a:r>
            <a:r>
              <a:rPr lang="en-US" sz="2400" baseline="30000"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17 </a:t>
            </a:r>
            <a:r>
              <a:rPr lang="zh-CN" sz="24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然后我们这些还活着的，才会跟着</a:t>
            </a:r>
            <a:r>
              <a:rPr lang="zh-CN" sz="2400">
                <a:solidFill>
                  <a:srgbClr val="C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一起被提上云端，在空中与主会合</a:t>
            </a:r>
            <a:r>
              <a:rPr lang="zh-CN" sz="24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。这样，我们必与主永远在一起。</a:t>
            </a:r>
            <a:endParaRPr lang="en-GB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4725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83C51-F9C6-45A2-A480-1778C87BEE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D8A637-7650-4BB1-8D83-C630F1A41A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256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8"/>
            <a:ext cx="10515600" cy="499706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启示录  </a:t>
            </a:r>
            <a:r>
              <a:rPr lang="en-US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9:1-12  Revelation 9:1-12</a:t>
            </a:r>
            <a:endParaRPr lang="en-GB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533724"/>
            <a:ext cx="11133667" cy="6239933"/>
          </a:xfrm>
        </p:spPr>
        <p:txBody>
          <a:bodyPr>
            <a:noAutofit/>
          </a:bodyPr>
          <a:lstStyle/>
          <a:p>
            <a:pPr indent="0">
              <a:lnSpc>
                <a:spcPts val="4000"/>
              </a:lnSpc>
              <a:spcAft>
                <a:spcPts val="800"/>
              </a:spcAft>
              <a:buNone/>
            </a:pPr>
            <a:r>
              <a:rPr lang="en-US" sz="2200" baseline="3000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   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 </a:t>
            </a:r>
            <a:r>
              <a:rPr lang="zh-CN" sz="2200">
                <a:solidFill>
                  <a:srgbClr val="C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第五位天使号声一响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， 我望见一颗星星从天坠到地上，有通往无底坑的井穴的钥匙赐给他。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一打开穴口，就像个巨大的窑炉，冒出滚滚浓烟，太阳和天空一片昏暗，皆因无底坑的浓烟。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3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只见浓烟里有</a:t>
            </a:r>
            <a:r>
              <a:rPr lang="zh-CN" sz="2200">
                <a:solidFill>
                  <a:srgbClr val="C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蝗虫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临到大地，受赐了的权柄，地球的蝎子似的——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4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即不许它们伤害地球的青草、各种青翠的植物和树木，只准攻击额头没有神的印记的人，</a:t>
            </a:r>
            <a:r>
              <a:rPr lang="en-GB" alt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5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并且奉命不可致命，只可叫人受折磨五个月。人们痛得好像给毒蝎子蛰了似的。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6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在那些日子人们求死不得，渴望快死，死却远避。</a:t>
            </a:r>
            <a:endParaRPr lang="en-GB" altLang="zh-CN" sz="220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ts val="4000"/>
              </a:lnSpc>
              <a:spcAft>
                <a:spcPts val="800"/>
              </a:spcAft>
              <a:buNone/>
            </a:pP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   7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这群蝗虫的模样，看似披挂上阵的战马，头上戴的像金花冠，面庞看似人脸，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8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头发</a:t>
            </a:r>
            <a:r>
              <a:rPr lang="en-GB" alt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像女人的头发，牙齿好比狮子的利齿，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9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胸甲好像铁甲，翅膀的响声像战车马队冲向战场，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10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尾巴长一毒钩看似蝎子，能伤人五个月的正是它们的尾巴。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11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而它们拜为大王的，是无底坑的使者，希伯来名叫阿巴顿，意谓毁灭，阴间的别名，希腊名叫阿波利昂。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12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这一场灾祸过去，看，后面还有两场要来！</a:t>
            </a:r>
            <a:endParaRPr lang="en-GB" sz="220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ts val="4000"/>
              </a:lnSpc>
              <a:spcAft>
                <a:spcPts val="800"/>
              </a:spcAft>
              <a:buNone/>
            </a:pPr>
            <a:endParaRPr lang="en-GB" sz="220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0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8"/>
            <a:ext cx="10515600" cy="499706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启示录  </a:t>
            </a:r>
            <a:r>
              <a:rPr lang="en-US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9:13-21  Revelation 9:13-21</a:t>
            </a:r>
            <a:endParaRPr lang="en-GB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626529"/>
            <a:ext cx="11133667" cy="5621871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spcAft>
                <a:spcPts val="800"/>
              </a:spcAft>
              <a:buNone/>
            </a:pPr>
            <a:r>
              <a:rPr lang="en-US" sz="22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13 </a:t>
            </a:r>
            <a:r>
              <a:rPr lang="zh-CN" sz="2200">
                <a:solidFill>
                  <a:srgbClr val="C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第六位天使号声一响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，我听见一个话音，发自神面前（烧香）的金坛角，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14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对第六位吹号的天使说：把绑在大河幼法拉底的四个天使放了吧！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15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那四个天使便获释了，他们早有准备，到某年某月某日某时，杀害世人的三分之一。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16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他们的骑兵有两万万，即两亿，他们的数目我听见了。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17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异象中，我看见的</a:t>
            </a:r>
            <a:r>
              <a:rPr lang="zh-CN" sz="2200">
                <a:solidFill>
                  <a:srgbClr val="C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战马和骑兵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是这样：骑兵的胸甲看似火焰，颜色像风信子和硫磺，即紫蓝色和黄色，马头像狮子头，口喷火烟硫磺。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18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正是马口喷出的火、烟同硫磺这三种灾难，要</a:t>
            </a:r>
            <a:r>
              <a:rPr lang="zh-CN" sz="2200">
                <a:solidFill>
                  <a:srgbClr val="C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杀死三分之一人口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。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19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那战马的杀伤力，全在口尾两端，它们的尾巴像蛇，有（蛇）头用来伤人。</a:t>
            </a:r>
            <a:endParaRPr lang="en-GB" altLang="zh-CN" sz="220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ts val="4000"/>
              </a:lnSpc>
              <a:spcAft>
                <a:spcPts val="800"/>
              </a:spcAft>
              <a:buNone/>
            </a:pPr>
            <a:r>
              <a:rPr lang="en-US" sz="22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20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剩下的世人虽然大难不死，却不知为他们手所做的悔改，仍旧膜拜邪灵，那些看不见听不到走不动的、金银铜石或木头做的偶像，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21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也不知为自己的凶杀、魔法、淫乱和偷盗悔改。</a:t>
            </a:r>
            <a:endParaRPr lang="zh-CN" altLang="en-US" sz="2200">
              <a:effectLst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158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5401"/>
            <a:ext cx="9144000" cy="4200524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zh-CN" altLang="en-US" sz="3200">
                <a:latin typeface="SimSun" panose="02010600030101010101" pitchFamily="2" charset="-122"/>
                <a:ea typeface="SimSun" panose="02010600030101010101" pitchFamily="2" charset="-122"/>
              </a:rPr>
              <a:t>无人机蜂群</a:t>
            </a:r>
            <a:br>
              <a:rPr lang="en-GB" altLang="zh-CN" sz="32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3200">
                <a:latin typeface="SimSun" panose="02010600030101010101" pitchFamily="2" charset="-122"/>
                <a:ea typeface="SimSun" panose="02010600030101010101" pitchFamily="2" charset="-122"/>
              </a:rPr>
              <a:t>人工智能、大数据、</a:t>
            </a:r>
            <a:r>
              <a:rPr lang="en-US" altLang="zh-CN" sz="3200">
                <a:latin typeface="SimSun" panose="02010600030101010101" pitchFamily="2" charset="-122"/>
                <a:ea typeface="SimSun" panose="02010600030101010101" pitchFamily="2" charset="-122"/>
              </a:rPr>
              <a:t>5G</a:t>
            </a:r>
            <a:r>
              <a:rPr lang="zh-CN" altLang="en-US" sz="3200">
                <a:latin typeface="SimSun" panose="02010600030101010101" pitchFamily="2" charset="-122"/>
                <a:ea typeface="SimSun" panose="02010600030101010101" pitchFamily="2" charset="-122"/>
              </a:rPr>
              <a:t>高速通讯</a:t>
            </a:r>
            <a:b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sz="2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https://www.youtube.com/watch?v=BRreonL61yk</a:t>
            </a:r>
            <a:br>
              <a:rPr lang="en-GB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br>
              <a:rPr lang="en-GB" altLang="zh-CN" sz="32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GB" altLang="zh-CN" sz="3400">
                <a:ea typeface="SimSun" panose="02010600030101010101" pitchFamily="2" charset="-122"/>
              </a:rPr>
              <a:t>Drone swarm</a:t>
            </a:r>
            <a:br>
              <a:rPr lang="en-GB" altLang="zh-CN" sz="3400">
                <a:ea typeface="SimSun" panose="02010600030101010101" pitchFamily="2" charset="-122"/>
              </a:rPr>
            </a:br>
            <a:r>
              <a:rPr lang="en-GB" altLang="zh-CN" sz="3400">
                <a:ea typeface="SimSun" panose="02010600030101010101" pitchFamily="2" charset="-122"/>
              </a:rPr>
              <a:t>AI, mega data, 5G high speed telecomm</a:t>
            </a:r>
            <a:br>
              <a:rPr lang="en-GB" altLang="zh-CN" sz="3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en-GB" sz="340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0478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045" y="350378"/>
            <a:ext cx="9836209" cy="5759865"/>
          </a:xfrm>
        </p:spPr>
        <p:txBody>
          <a:bodyPr>
            <a:normAutofit/>
          </a:bodyPr>
          <a:lstStyle/>
          <a:p>
            <a:pPr marL="457200" algn="l">
              <a:lnSpc>
                <a:spcPts val="4500"/>
              </a:lnSpc>
              <a:spcAft>
                <a:spcPts val="800"/>
              </a:spcAft>
            </a:pPr>
            <a:r>
              <a:rPr lang="en-GB" altLang="zh-CN" sz="2700">
                <a:latin typeface="SimSun" panose="02010600030101010101" pitchFamily="2" charset="-122"/>
                <a:ea typeface="SimSun" panose="02010600030101010101" pitchFamily="2" charset="-122"/>
              </a:rPr>
              <a:t>			</a:t>
            </a:r>
            <a:r>
              <a:rPr lang="zh-CN" altLang="en-US" sz="2700">
                <a:latin typeface="SimSun" panose="02010600030101010101" pitchFamily="2" charset="-122"/>
                <a:ea typeface="SimSun" panose="02010600030101010101" pitchFamily="2" charset="-122"/>
              </a:rPr>
              <a:t>无人机蜂群 </a:t>
            </a:r>
            <a:r>
              <a:rPr lang="en-GB" altLang="zh-CN" sz="2800">
                <a:ea typeface="SimSun" panose="02010600030101010101" pitchFamily="2" charset="-122"/>
              </a:rPr>
              <a:t>Drone swarm</a:t>
            </a:r>
            <a:br>
              <a:rPr lang="en-GB" altLang="zh-CN" sz="2800">
                <a:ea typeface="SimSun" panose="02010600030101010101" pitchFamily="2" charset="-122"/>
              </a:rPr>
            </a:br>
            <a:br>
              <a:rPr lang="en-GB" altLang="zh-CN" sz="27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sz="2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“近年来，随着人工智能（</a:t>
            </a:r>
            <a:r>
              <a:rPr lang="en-US" sz="24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AI</a:t>
            </a:r>
            <a:r>
              <a:rPr lang="zh-CN" sz="2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）、大数据及</a:t>
            </a:r>
            <a:r>
              <a:rPr lang="en-US" sz="24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5G</a:t>
            </a:r>
            <a:r>
              <a:rPr lang="zh-CN" sz="2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高速通讯等前沿科技的进一步发展，无人机的自主能力和态势感知能力进一步提高，在空战中具备了扮演“无人机忠诚僚机”的可能，即在战斗中配合有人战机，执行战场侦察、对地攻击或空中护航的。无人机低成本，不怕损耗的问题。”</a:t>
            </a:r>
            <a:r>
              <a:rPr lang="en-GB" altLang="zh-CN" sz="2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zh-CN" sz="2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发展无人机是目前军用武器装备的最新趋势。</a:t>
            </a:r>
            <a:br>
              <a:rPr lang="en-GB" sz="2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br>
              <a:rPr lang="en-GB" sz="2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en-US" sz="24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https://www.youtube.com/watch?v=BRreonL61yk</a:t>
            </a:r>
            <a:br>
              <a:rPr lang="en-GB" altLang="zh-CN" sz="2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en-GB" sz="240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10816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5401"/>
            <a:ext cx="9144000" cy="2676524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altLang="zh-CN" sz="3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10.4 </a:t>
            </a:r>
            <a:r>
              <a:rPr lang="zh-CN" altLang="en-US" sz="3000">
                <a:latin typeface="SimSun" panose="02010600030101010101" pitchFamily="2" charset="-122"/>
                <a:ea typeface="SimSun" panose="02010600030101010101" pitchFamily="2" charset="-122"/>
              </a:rPr>
              <a:t>“七雷讲的要封住，”不可公开！</a:t>
            </a:r>
            <a:br>
              <a:rPr lang="en-GB" altLang="zh-CN" sz="3200">
                <a:latin typeface="SimSun" panose="02010600030101010101" pitchFamily="2" charset="-122"/>
                <a:ea typeface="SimSun" panose="02010600030101010101" pitchFamily="2" charset="-122"/>
              </a:rPr>
            </a:br>
            <a:br>
              <a:rPr lang="en-GB" altLang="zh-CN" sz="3200">
                <a:latin typeface="SimSun" panose="02010600030101010101" pitchFamily="2" charset="-122"/>
                <a:ea typeface="SimSun" panose="02010600030101010101" pitchFamily="2" charset="-122"/>
              </a:rPr>
            </a:br>
            <a:endParaRPr lang="en-GB" sz="32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0472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4506</Words>
  <Application>Microsoft Office PowerPoint</Application>
  <PresentationFormat>Widescreen</PresentationFormat>
  <Paragraphs>57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SimSun</vt:lpstr>
      <vt:lpstr>Arial</vt:lpstr>
      <vt:lpstr>Calibri</vt:lpstr>
      <vt:lpstr>Calibri Light</vt:lpstr>
      <vt:lpstr>Office Theme</vt:lpstr>
      <vt:lpstr>2021.07.08</vt:lpstr>
      <vt:lpstr>启示录纵览（10） 启 10-11章  小书卷、二见证人  The Little Scroll, the 2 Witnesses.    the Revelation book survey (10)     chapters 10-11 </vt:lpstr>
      <vt:lpstr>PowerPoint Presentation</vt:lpstr>
      <vt:lpstr>叙述文    天启文体  叙述文叙事直接了当。耶稣末世预言（太 24）属叙述文。  天启文体描述事情经常采用古怪复杂象征符号及异象。象征性言语不得按字面义理解。启示录属天启文体。</vt:lpstr>
      <vt:lpstr>启示录  9:1-12  Revelation 9:1-12</vt:lpstr>
      <vt:lpstr>启示录  9:13-21  Revelation 9:13-21</vt:lpstr>
      <vt:lpstr>无人机蜂群 人工智能、大数据、5G高速通讯 https://www.youtube.com/watch?v=BRreonL61yk  Drone swarm AI, mega data, 5G high speed telecomm </vt:lpstr>
      <vt:lpstr>   无人机蜂群 Drone swarm  “近年来，随着人工智能（AI）、大数据及5G高速通讯等前沿科技的进一步发展，无人机的自主能力和态势感知能力进一步提高，在空战中具备了扮演“无人机忠诚僚机”的可能，即在战斗中配合有人战机，执行战场侦察、对地攻击或空中护航的。无人机低成本，不怕损耗的问题。”  发展无人机是目前军用武器装备的最新趋势。  https://www.youtube.com/watch?v=BRreonL61yk </vt:lpstr>
      <vt:lpstr>10.4 “七雷讲的要封住，”不可公开！  </vt:lpstr>
      <vt:lpstr>马太福音 24:36  Matthew  24: 36</vt:lpstr>
      <vt:lpstr>10.11 “你必须再讲一番预言，要指万民万国。”</vt:lpstr>
      <vt:lpstr>启示录  9:13-21  Revelation 9:13-21</vt:lpstr>
      <vt:lpstr>“把末后的事情提前说”的内容  把耶稣将近降临才发生的事提前述说。 在启示录中，通常在第6或第7位置出现。  proleptic content</vt:lpstr>
      <vt:lpstr>“末后的事情提前讲”的插曲内容——用意何在？  6.12-17   审判的日子必定到来——鼓励坚忍 7.9-17 圣徒的眼泪由天父来搽干——安慰在磨难中的人 11.1-14 测量圣所及祭坛，二位见证人的结局——鼓励忠心 11.15-18 天国降临，神赏赐圣徒——鼓励忠心 14.17-20 执行审判了——</vt:lpstr>
      <vt:lpstr>11.1 “用芦苇杆，把神的圣所及祭坛并那里敬拜的人丈量。 但圣所外的庭院不必量，因为已交给外族……”   </vt:lpstr>
      <vt:lpstr>遇看不明白的，应依循什么步骤解密？  1. 先从上下文找线索 2. 用“串珠”圣经，追查有没有旧约圣经典故 3. 细看典故出处，领悟意思是什么，套入经文进行解密。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11.1 “用芦苇杆，把神的圣所及祭坛并那里敬拜的人丈量。 但圣所外的庭院不必量，因为已交给外族……”   </vt:lpstr>
      <vt:lpstr>11.1 “用芦苇杆，把神的圣所及祭坛并那里敬拜的人丈量。 但圣所外的庭院不必量，因为已交给外族……”  清理基督教会内的罪孽，重建、修缮神的教会 </vt:lpstr>
      <vt:lpstr>哥林多前书 3:16-17  1Corinthians  3: 16-17</vt:lpstr>
      <vt:lpstr>以弗所书 2:18-22  Ephesians  2: 18-22</vt:lpstr>
      <vt:lpstr>撒迦利亚先知书 1:16  Zacharia  1: 16</vt:lpstr>
      <vt:lpstr>以西结先知书 40:2-5  Ezekiel  40: 2-5</vt:lpstr>
      <vt:lpstr>利未记 16:16、33  Leviticus  16: 16, 33</vt:lpstr>
      <vt:lpstr>11.3 “穿上丧服来做先知，代神发言一千二百六十日。”</vt:lpstr>
      <vt:lpstr>11.4 “主面前的两株橄榄树，一对灯台。”</vt:lpstr>
      <vt:lpstr>撒迦利亚先知书  4:1-14  Zacharia  4: 1-14</vt:lpstr>
      <vt:lpstr>列王记下 1:10  2 Kings  1: 10</vt:lpstr>
      <vt:lpstr>列王记上 17:1  1 Kings  17: 1</vt:lpstr>
      <vt:lpstr>出埃及记 7:17-20  Exodus  7: 17-20</vt:lpstr>
      <vt:lpstr>11.8 “陈尸在那大城的街道。这城的名字叫所多玛”</vt:lpstr>
      <vt:lpstr>以赛亚先知书 1:1-2、10  Isaiah  1: 1-2, 10</vt:lpstr>
      <vt:lpstr>11.12 “驾着云朵登天去了”</vt:lpstr>
      <vt:lpstr>马太福音 24:14  Matthew  24: 14</vt:lpstr>
      <vt:lpstr>马太福音 24:30-31  Matthew  24: 30-31</vt:lpstr>
      <vt:lpstr>帖撒罗尼迦前书 4:16-17  1 Thessalonians  4: 16-17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2021.07.08</dc:title>
  <dc:creator>KAHANG</dc:creator>
  <cp:lastModifiedBy>KAHANG</cp:lastModifiedBy>
  <cp:revision>32</cp:revision>
  <dcterms:created xsi:type="dcterms:W3CDTF">2021-06-18T11:53:03Z</dcterms:created>
  <dcterms:modified xsi:type="dcterms:W3CDTF">2021-07-11T07:09:00Z</dcterms:modified>
</cp:coreProperties>
</file>